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0"/>
  </p:notesMasterIdLst>
  <p:sldIdLst>
    <p:sldId id="259" r:id="rId2"/>
    <p:sldId id="267" r:id="rId3"/>
    <p:sldId id="266" r:id="rId4"/>
    <p:sldId id="260" r:id="rId5"/>
    <p:sldId id="262" r:id="rId6"/>
    <p:sldId id="261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adcha Retneswaran" initials="TR" lastIdx="17" clrIdx="0">
    <p:extLst>
      <p:ext uri="{19B8F6BF-5375-455C-9EA6-DF929625EA0E}">
        <p15:presenceInfo xmlns:p15="http://schemas.microsoft.com/office/powerpoint/2012/main" userId="f624cd59ed1495a6" providerId="Windows Live"/>
      </p:ext>
    </p:extLst>
  </p:cmAuthor>
  <p:cmAuthor id="2" name="Penny Fletcher" initials="PF" lastIdx="6" clrIdx="1">
    <p:extLst>
      <p:ext uri="{19B8F6BF-5375-455C-9EA6-DF929625EA0E}">
        <p15:presenceInfo xmlns:p15="http://schemas.microsoft.com/office/powerpoint/2012/main" userId="S::Penny.Fletcher@rcpath.org::c373063b-430a-4a96-9889-e81dff5f20c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2F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857"/>
    <p:restoredTop sz="94704"/>
  </p:normalViewPr>
  <p:slideViewPr>
    <p:cSldViewPr snapToGrid="0" snapToObjects="1">
      <p:cViewPr varScale="1">
        <p:scale>
          <a:sx n="81" d="100"/>
          <a:sy n="81" d="100"/>
        </p:scale>
        <p:origin x="92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38AB5C-D665-6F48-B95B-FF03B0AFC502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E92DE3-01AA-A445-A013-916EEF5C5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316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E92DE3-01AA-A445-A013-916EEF5C529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2134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E92DE3-01AA-A445-A013-916EEF5C529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7670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6C71C-6E3E-634E-A1C0-9FC1C5E0ADAC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41B3E-A1BA-424F-A436-E6CE52B02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349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6C71C-6E3E-634E-A1C0-9FC1C5E0ADAC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41B3E-A1BA-424F-A436-E6CE52B02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161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6C71C-6E3E-634E-A1C0-9FC1C5E0ADAC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41B3E-A1BA-424F-A436-E6CE52B02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543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6C71C-6E3E-634E-A1C0-9FC1C5E0ADAC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41B3E-A1BA-424F-A436-E6CE52B02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053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6C71C-6E3E-634E-A1C0-9FC1C5E0ADAC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41B3E-A1BA-424F-A436-E6CE52B02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892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6C71C-6E3E-634E-A1C0-9FC1C5E0ADAC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41B3E-A1BA-424F-A436-E6CE52B02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214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6C71C-6E3E-634E-A1C0-9FC1C5E0ADAC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41B3E-A1BA-424F-A436-E6CE52B02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792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6C71C-6E3E-634E-A1C0-9FC1C5E0ADAC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41B3E-A1BA-424F-A436-E6CE52B02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80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6C71C-6E3E-634E-A1C0-9FC1C5E0ADAC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41B3E-A1BA-424F-A436-E6CE52B02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701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6C71C-6E3E-634E-A1C0-9FC1C5E0ADAC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41B3E-A1BA-424F-A436-E6CE52B02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17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6C71C-6E3E-634E-A1C0-9FC1C5E0ADAC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41B3E-A1BA-424F-A436-E6CE52B02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283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06C71C-6E3E-634E-A1C0-9FC1C5E0ADAC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741B3E-A1BA-424F-A436-E6CE52B02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011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481B9-16AC-F646-821E-E6566C840E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506904"/>
            <a:ext cx="7886700" cy="616498"/>
          </a:xfrm>
        </p:spPr>
        <p:txBody>
          <a:bodyPr anchor="t">
            <a:normAutofit/>
          </a:bodyPr>
          <a:lstStyle/>
          <a:p>
            <a:r>
              <a:rPr lang="en-US" sz="3100" b="1" dirty="0">
                <a:solidFill>
                  <a:srgbClr val="E22F0F"/>
                </a:solidFill>
                <a:latin typeface="Myriad Pro" panose="020B0503030403020204" pitchFamily="34" charset="0"/>
              </a:rPr>
              <a:t>Social media posts - slide instructions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E1052E-0859-3D48-820A-43A4E09CDF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86621"/>
            <a:ext cx="7886700" cy="1762155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sz="1400" dirty="0">
                <a:latin typeface="Myriad Pro" panose="020B0503030403020204" pitchFamily="34" charset="0"/>
              </a:rPr>
              <a:t>These slides have been designed for you to alter with information you wish to share, </a:t>
            </a:r>
            <a:br>
              <a:rPr lang="en-US" sz="1400" dirty="0">
                <a:latin typeface="Myriad Pro" panose="020B0503030403020204" pitchFamily="34" charset="0"/>
              </a:rPr>
            </a:br>
            <a:r>
              <a:rPr lang="en-US" sz="1400" dirty="0">
                <a:latin typeface="Myriad Pro" panose="020B0503030403020204" pitchFamily="34" charset="0"/>
              </a:rPr>
              <a:t>then export and upload to social media.</a:t>
            </a:r>
          </a:p>
          <a:p>
            <a:pPr marL="0" indent="0">
              <a:buNone/>
            </a:pPr>
            <a:r>
              <a:rPr lang="en-US" sz="1400" dirty="0">
                <a:solidFill>
                  <a:srgbClr val="E22F0F"/>
                </a:solidFill>
                <a:latin typeface="Myriad Pro" panose="020B0503030403020204" pitchFamily="34" charset="0"/>
              </a:rPr>
              <a:t>Slide four </a:t>
            </a:r>
            <a:r>
              <a:rPr lang="en-US" sz="1400" dirty="0">
                <a:latin typeface="Myriad Pro" panose="020B0503030403020204" pitchFamily="34" charset="0"/>
              </a:rPr>
              <a:t>is designed for text. </a:t>
            </a:r>
          </a:p>
          <a:p>
            <a:pPr marL="0" indent="0">
              <a:buNone/>
            </a:pPr>
            <a:r>
              <a:rPr lang="en-US" sz="1400" dirty="0">
                <a:solidFill>
                  <a:srgbClr val="E22F0F"/>
                </a:solidFill>
                <a:latin typeface="Myriad Pro" panose="020B0503030403020204" pitchFamily="34" charset="0"/>
              </a:rPr>
              <a:t>Slide six </a:t>
            </a:r>
            <a:r>
              <a:rPr lang="en-US" sz="1400" dirty="0">
                <a:latin typeface="Myriad Pro" panose="020B0503030403020204" pitchFamily="34" charset="0"/>
              </a:rPr>
              <a:t>is for text and images.</a:t>
            </a:r>
          </a:p>
          <a:p>
            <a:pPr marL="0" indent="0">
              <a:buNone/>
            </a:pPr>
            <a:r>
              <a:rPr lang="en-US" sz="1400" dirty="0">
                <a:solidFill>
                  <a:srgbClr val="E22F0F"/>
                </a:solidFill>
                <a:latin typeface="Myriad Pro" panose="020B0503030403020204" pitchFamily="34" charset="0"/>
              </a:rPr>
              <a:t>Slide eight </a:t>
            </a:r>
            <a:r>
              <a:rPr lang="en-US" sz="1400" dirty="0">
                <a:latin typeface="Myriad Pro" panose="020B0503030403020204" pitchFamily="34" charset="0"/>
              </a:rPr>
              <a:t>is for images alone.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8BB6887-C71B-1A44-9B26-D79504CF3BBA}"/>
              </a:ext>
            </a:extLst>
          </p:cNvPr>
          <p:cNvSpPr txBox="1">
            <a:spLocks/>
          </p:cNvSpPr>
          <p:nvPr/>
        </p:nvSpPr>
        <p:spPr>
          <a:xfrm>
            <a:off x="628650" y="3934807"/>
            <a:ext cx="1459077" cy="3419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400" dirty="0">
                <a:latin typeface="Myriad Pro" panose="020B0503030403020204" pitchFamily="34" charset="0"/>
              </a:rPr>
              <a:t>Slide 3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2E92F7F-0B2A-9342-B915-4B1C21BA82A5}"/>
              </a:ext>
            </a:extLst>
          </p:cNvPr>
          <p:cNvSpPr txBox="1">
            <a:spLocks/>
          </p:cNvSpPr>
          <p:nvPr/>
        </p:nvSpPr>
        <p:spPr>
          <a:xfrm>
            <a:off x="3288571" y="3934807"/>
            <a:ext cx="1459077" cy="3419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400" dirty="0">
                <a:latin typeface="Myriad Pro" panose="020B0503030403020204" pitchFamily="34" charset="0"/>
              </a:rPr>
              <a:t>Slide 5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2575F2B-35E0-7546-BBD7-4C88C8EA26F6}"/>
              </a:ext>
            </a:extLst>
          </p:cNvPr>
          <p:cNvSpPr txBox="1">
            <a:spLocks/>
          </p:cNvSpPr>
          <p:nvPr/>
        </p:nvSpPr>
        <p:spPr>
          <a:xfrm>
            <a:off x="5945118" y="3934807"/>
            <a:ext cx="1459077" cy="3419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400" dirty="0">
                <a:latin typeface="Myriad Pro" panose="020B0503030403020204" pitchFamily="34" charset="0"/>
              </a:rPr>
              <a:t>Slide 7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4266BC16-2E86-F245-8D6D-047660CA778C}"/>
              </a:ext>
            </a:extLst>
          </p:cNvPr>
          <p:cNvSpPr txBox="1">
            <a:spLocks/>
          </p:cNvSpPr>
          <p:nvPr/>
        </p:nvSpPr>
        <p:spPr>
          <a:xfrm>
            <a:off x="628650" y="3226601"/>
            <a:ext cx="7886700" cy="61649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E22F0F"/>
                </a:solidFill>
                <a:latin typeface="Myriad Pro" panose="020B0503030403020204" pitchFamily="34" charset="0"/>
              </a:rPr>
              <a:t>Example slides</a:t>
            </a:r>
          </a:p>
        </p:txBody>
      </p:sp>
      <p:pic>
        <p:nvPicPr>
          <p:cNvPr id="20" name="Picture 19" descr="Text&#10;&#10;Description automatically generated">
            <a:extLst>
              <a:ext uri="{FF2B5EF4-FFF2-40B4-BE49-F238E27FC236}">
                <a16:creationId xmlns:a16="http://schemas.microsoft.com/office/drawing/2014/main" id="{19714983-B0CE-BD46-A180-47D24FCBAF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4312836"/>
            <a:ext cx="2426243" cy="1814066"/>
          </a:xfrm>
          <a:prstGeom prst="rect">
            <a:avLst/>
          </a:prstGeom>
        </p:spPr>
      </p:pic>
      <p:pic>
        <p:nvPicPr>
          <p:cNvPr id="22" name="Picture 21" descr="A picture containing text&#10;&#10;Description automatically generated">
            <a:extLst>
              <a:ext uri="{FF2B5EF4-FFF2-40B4-BE49-F238E27FC236}">
                <a16:creationId xmlns:a16="http://schemas.microsoft.com/office/drawing/2014/main" id="{81105725-D2FD-EA44-91A0-651E487D27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0680" y="4312836"/>
            <a:ext cx="2315623" cy="1740728"/>
          </a:xfrm>
          <a:prstGeom prst="rect">
            <a:avLst/>
          </a:prstGeom>
        </p:spPr>
      </p:pic>
      <p:pic>
        <p:nvPicPr>
          <p:cNvPr id="24" name="Picture 23" descr="A person preparing food in a kitchen&#10;&#10;Description automatically generated">
            <a:extLst>
              <a:ext uri="{FF2B5EF4-FFF2-40B4-BE49-F238E27FC236}">
                <a16:creationId xmlns:a16="http://schemas.microsoft.com/office/drawing/2014/main" id="{703262CE-86FE-5842-B171-DAFD0F36E5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2090" y="4312836"/>
            <a:ext cx="2315622" cy="1736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496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A6A5453-FCF5-E645-9FA0-0F6CCCF590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506904"/>
            <a:ext cx="7886700" cy="616498"/>
          </a:xfrm>
        </p:spPr>
        <p:txBody>
          <a:bodyPr anchor="t">
            <a:normAutofit/>
          </a:bodyPr>
          <a:lstStyle/>
          <a:p>
            <a:r>
              <a:rPr lang="en-US" sz="3100" b="1" dirty="0">
                <a:solidFill>
                  <a:srgbClr val="E22F0F"/>
                </a:solidFill>
                <a:latin typeface="Myriad Pro" panose="020B0503030403020204" pitchFamily="34" charset="0"/>
              </a:rPr>
              <a:t>Exporting slides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7A51ECC-FCE3-8347-8D73-86FB22561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86621"/>
            <a:ext cx="7886700" cy="5351744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sz="1400" dirty="0">
                <a:latin typeface="Myriad Pro" panose="020B0503030403020204" pitchFamily="34" charset="0"/>
              </a:rPr>
              <a:t>Once you are happy with your slides you need to Export as a jpg.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200" dirty="0">
                <a:latin typeface="Myriad Pro" panose="020B0503030403020204" pitchFamily="34" charset="0"/>
              </a:rPr>
              <a:t>Go to File &gt; Export…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200" dirty="0">
                <a:latin typeface="Myriad Pro" panose="020B0503030403020204" pitchFamily="34" charset="0"/>
              </a:rPr>
              <a:t>In the drop-down menu under </a:t>
            </a:r>
            <a:r>
              <a:rPr lang="en-US" sz="1200" b="1" dirty="0">
                <a:latin typeface="Myriad Pro" panose="020B0503030403020204" pitchFamily="34" charset="0"/>
              </a:rPr>
              <a:t>File Format</a:t>
            </a:r>
            <a:r>
              <a:rPr lang="en-US" sz="1200" dirty="0">
                <a:latin typeface="Myriad Pro" panose="020B0503030403020204" pitchFamily="34" charset="0"/>
              </a:rPr>
              <a:t> select </a:t>
            </a:r>
            <a:r>
              <a:rPr lang="en-US" sz="1200" b="1" dirty="0">
                <a:latin typeface="Myriad Pro" panose="020B0503030403020204" pitchFamily="34" charset="0"/>
              </a:rPr>
              <a:t>JPEG</a:t>
            </a:r>
            <a:r>
              <a:rPr lang="en-US" sz="1200" dirty="0">
                <a:latin typeface="Myriad Pro" panose="020B0503030403020204" pitchFamily="34" charset="0"/>
              </a:rPr>
              <a:t>.</a:t>
            </a:r>
          </a:p>
          <a:p>
            <a:pPr marL="800100" lvl="1" indent="-342900">
              <a:lnSpc>
                <a:spcPct val="100000"/>
              </a:lnSpc>
              <a:buFont typeface="+mj-lt"/>
              <a:buAutoNum type="arabicPeriod"/>
            </a:pPr>
            <a:r>
              <a:rPr lang="en-US" sz="1200" dirty="0">
                <a:latin typeface="Myriad Pro" panose="020B0503030403020204" pitchFamily="34" charset="0"/>
              </a:rPr>
              <a:t>Once selected, a menu will pop up. You can choose to save the slide you are currently on, </a:t>
            </a:r>
            <a:br>
              <a:rPr lang="en-US" sz="1200" dirty="0">
                <a:latin typeface="Myriad Pro" panose="020B0503030403020204" pitchFamily="34" charset="0"/>
              </a:rPr>
            </a:br>
            <a:r>
              <a:rPr lang="en-US" sz="1200" dirty="0">
                <a:latin typeface="Myriad Pro" panose="020B0503030403020204" pitchFamily="34" charset="0"/>
              </a:rPr>
              <a:t>or all the slides in the PowerPoint.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200" dirty="0">
                <a:latin typeface="Myriad Pro" panose="020B0503030403020204" pitchFamily="34" charset="0"/>
              </a:rPr>
              <a:t>Next, select where you would like to save the JPEG.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200" dirty="0">
                <a:latin typeface="Myriad Pro" panose="020B0503030403020204" pitchFamily="34" charset="0"/>
              </a:rPr>
              <a:t>You will now have a JPEG of your slide to post online.</a:t>
            </a:r>
          </a:p>
          <a:p>
            <a:pPr marL="800100" lvl="1" indent="-342900">
              <a:buFont typeface="+mj-lt"/>
              <a:buAutoNum type="arabicPeriod"/>
            </a:pPr>
            <a:endParaRPr lang="en-US" sz="1200" dirty="0">
              <a:latin typeface="Myriad Pro" panose="020B0503030403020204" pitchFamily="34" charset="0"/>
            </a:endParaRPr>
          </a:p>
          <a:p>
            <a:pPr marL="0" indent="0">
              <a:buNone/>
            </a:pPr>
            <a:endParaRPr lang="en-US" sz="1600" dirty="0">
              <a:latin typeface="Myriad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978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A6A5453-FCF5-E645-9FA0-0F6CCCF590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506904"/>
            <a:ext cx="7886700" cy="616498"/>
          </a:xfrm>
        </p:spPr>
        <p:txBody>
          <a:bodyPr anchor="t">
            <a:normAutofit/>
          </a:bodyPr>
          <a:lstStyle/>
          <a:p>
            <a:r>
              <a:rPr lang="en-US" sz="3100" b="1" dirty="0">
                <a:solidFill>
                  <a:srgbClr val="E22F0F"/>
                </a:solidFill>
                <a:latin typeface="Myriad Pro" panose="020B0503030403020204" pitchFamily="34" charset="0"/>
              </a:rPr>
              <a:t>Text slide instructions 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7A51ECC-FCE3-8347-8D73-86FB22561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86621"/>
            <a:ext cx="7886700" cy="5351744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sz="1400" dirty="0">
                <a:latin typeface="Myriad Pro" panose="020B0503030403020204" pitchFamily="34" charset="0"/>
              </a:rPr>
              <a:t>This page has been provided to help produce a text post, using slide four.</a:t>
            </a:r>
          </a:p>
          <a:p>
            <a:pPr marL="0" indent="0">
              <a:buNone/>
            </a:pPr>
            <a:endParaRPr lang="en-US" sz="1400" dirty="0">
              <a:latin typeface="Myriad Pro" panose="020B0503030403020204" pitchFamily="34" charset="0"/>
            </a:endParaRPr>
          </a:p>
          <a:p>
            <a:r>
              <a:rPr lang="en-US" sz="1400" dirty="0">
                <a:latin typeface="Myriad Pro" panose="020B0503030403020204" pitchFamily="34" charset="0"/>
              </a:rPr>
              <a:t>Place your text in text box in the center of the slide.</a:t>
            </a:r>
          </a:p>
          <a:p>
            <a:r>
              <a:rPr lang="en-US" sz="1400" dirty="0">
                <a:latin typeface="Myriad Pro" panose="020B0503030403020204" pitchFamily="34" charset="0"/>
              </a:rPr>
              <a:t>Be sure to use </a:t>
            </a:r>
            <a:r>
              <a:rPr lang="en-US" sz="1400" b="1" dirty="0">
                <a:latin typeface="Myriad Pro" panose="020B0503030403020204" pitchFamily="34" charset="0"/>
              </a:rPr>
              <a:t>Myriad Pro </a:t>
            </a:r>
            <a:r>
              <a:rPr lang="en-US" sz="1400" dirty="0">
                <a:latin typeface="Myriad Pro" panose="020B0503030403020204" pitchFamily="34" charset="0"/>
              </a:rPr>
              <a:t>font in </a:t>
            </a:r>
            <a:r>
              <a:rPr lang="en-US" sz="1400" b="1" dirty="0">
                <a:latin typeface="Myriad Pro" panose="020B0503030403020204" pitchFamily="34" charset="0"/>
              </a:rPr>
              <a:t>white</a:t>
            </a:r>
            <a:r>
              <a:rPr lang="en-US" sz="1400" dirty="0">
                <a:latin typeface="Myriad Pro" panose="020B0503030403020204" pitchFamily="34" charset="0"/>
              </a:rPr>
              <a:t>.</a:t>
            </a:r>
          </a:p>
          <a:p>
            <a:r>
              <a:rPr lang="en-US" sz="1400" dirty="0">
                <a:latin typeface="Myriad Pro" panose="020B0503030403020204" pitchFamily="34" charset="0"/>
              </a:rPr>
              <a:t>Resize the text so that it fits the slide nicely.</a:t>
            </a:r>
          </a:p>
          <a:p>
            <a:r>
              <a:rPr lang="en-US" sz="1400" dirty="0">
                <a:latin typeface="Myriad Pro" panose="020B0503030403020204" pitchFamily="34" charset="0"/>
              </a:rPr>
              <a:t>Once you are happy with your slide, follow the ‘</a:t>
            </a:r>
            <a:r>
              <a:rPr lang="en-US" sz="1400" b="1" dirty="0">
                <a:latin typeface="Myriad Pro" panose="020B0503030403020204" pitchFamily="34" charset="0"/>
              </a:rPr>
              <a:t>Exporting slides</a:t>
            </a:r>
            <a:r>
              <a:rPr lang="en-US" sz="1400" dirty="0">
                <a:latin typeface="Myriad Pro" panose="020B0503030403020204" pitchFamily="34" charset="0"/>
              </a:rPr>
              <a:t>’ instructions (on slide two of this PowerPoint presentation).</a:t>
            </a:r>
          </a:p>
        </p:txBody>
      </p:sp>
    </p:spTree>
    <p:extLst>
      <p:ext uri="{BB962C8B-B14F-4D97-AF65-F5344CB8AC3E}">
        <p14:creationId xmlns:p14="http://schemas.microsoft.com/office/powerpoint/2010/main" val="30724646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0D361-445D-0340-A372-1DAC3F423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796" y="1495284"/>
            <a:ext cx="7886700" cy="2690533"/>
          </a:xfrm>
        </p:spPr>
        <p:txBody>
          <a:bodyPr anchor="t">
            <a:no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Myriad Pro" panose="020B0503030403020204" pitchFamily="34" charset="0"/>
              </a:rPr>
              <a:t>”Accurate assessment of donor and recipient immune compatibility is undertaken by specialist histocompatibility and immunogenetics scientists is essential for safe and successful heart transplants.”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4D9E4F1-B00D-EC48-A090-19AF383AEF75}"/>
              </a:ext>
            </a:extLst>
          </p:cNvPr>
          <p:cNvSpPr txBox="1">
            <a:spLocks/>
          </p:cNvSpPr>
          <p:nvPr/>
        </p:nvSpPr>
        <p:spPr>
          <a:xfrm>
            <a:off x="309796" y="4416509"/>
            <a:ext cx="7886700" cy="102357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b="1" dirty="0">
                <a:solidFill>
                  <a:schemeClr val="bg1"/>
                </a:solidFill>
                <a:latin typeface="Myriad Pro" panose="020B0503030403020204" pitchFamily="34" charset="0"/>
              </a:rPr>
              <a:t>Ann-Margaret Little</a:t>
            </a:r>
          </a:p>
          <a:p>
            <a:r>
              <a:rPr lang="en-US" sz="1800" dirty="0">
                <a:solidFill>
                  <a:schemeClr val="bg1"/>
                </a:solidFill>
                <a:latin typeface="Myriad Pro" panose="020B0503030403020204" pitchFamily="34" charset="0"/>
              </a:rPr>
              <a:t>Consultant Clinical Scientist, Honorary Clinical Senior Lecturer In Histocompatibility and Immunogenetics</a:t>
            </a:r>
          </a:p>
        </p:txBody>
      </p:sp>
    </p:spTree>
    <p:extLst>
      <p:ext uri="{BB962C8B-B14F-4D97-AF65-F5344CB8AC3E}">
        <p14:creationId xmlns:p14="http://schemas.microsoft.com/office/powerpoint/2010/main" val="20340909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3F277D9-5DF5-4D46-9DC9-46C1BD7C9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506904"/>
            <a:ext cx="7886700" cy="616498"/>
          </a:xfrm>
        </p:spPr>
        <p:txBody>
          <a:bodyPr anchor="t">
            <a:normAutofit/>
          </a:bodyPr>
          <a:lstStyle/>
          <a:p>
            <a:r>
              <a:rPr lang="en-US" sz="3100" b="1" dirty="0">
                <a:solidFill>
                  <a:srgbClr val="E22F0F"/>
                </a:solidFill>
                <a:latin typeface="Myriad Pro" panose="020B0503030403020204" pitchFamily="34" charset="0"/>
              </a:rPr>
              <a:t>Image and text slide instructions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C1603A7-C47E-F74B-844D-DEC6EC7816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86621"/>
            <a:ext cx="7886700" cy="5351744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sz="1400" dirty="0">
                <a:latin typeface="Myriad Pro" panose="020B0503030403020204" pitchFamily="34" charset="0"/>
              </a:rPr>
              <a:t>Below are some steps to help you produce your post using slide six.</a:t>
            </a:r>
          </a:p>
          <a:p>
            <a:pPr marL="0" indent="0">
              <a:buNone/>
            </a:pPr>
            <a:endParaRPr lang="en-US" sz="1400" dirty="0">
              <a:latin typeface="Myriad Pro" panose="020B0503030403020204" pitchFamily="34" charset="0"/>
            </a:endParaRPr>
          </a:p>
          <a:p>
            <a:r>
              <a:rPr lang="en-US" sz="1400" dirty="0">
                <a:latin typeface="Myriad Pro" panose="020B0503030403020204" pitchFamily="34" charset="0"/>
              </a:rPr>
              <a:t>Place your text in text box on the left of the slide.</a:t>
            </a:r>
          </a:p>
          <a:p>
            <a:r>
              <a:rPr lang="en-US" sz="1400" dirty="0">
                <a:latin typeface="Myriad Pro" panose="020B0503030403020204" pitchFamily="34" charset="0"/>
              </a:rPr>
              <a:t>Be sure to use </a:t>
            </a:r>
            <a:r>
              <a:rPr lang="en-US" sz="1400" b="1" dirty="0">
                <a:latin typeface="Myriad Pro" panose="020B0503030403020204" pitchFamily="34" charset="0"/>
              </a:rPr>
              <a:t>Myriad Pro </a:t>
            </a:r>
            <a:r>
              <a:rPr lang="en-US" sz="1400" dirty="0">
                <a:latin typeface="Myriad Pro" panose="020B0503030403020204" pitchFamily="34" charset="0"/>
              </a:rPr>
              <a:t>font in </a:t>
            </a:r>
            <a:r>
              <a:rPr lang="en-US" sz="1400" b="1" dirty="0">
                <a:latin typeface="Myriad Pro" panose="020B0503030403020204" pitchFamily="34" charset="0"/>
              </a:rPr>
              <a:t>white</a:t>
            </a:r>
            <a:r>
              <a:rPr lang="en-US" sz="1400" dirty="0">
                <a:latin typeface="Myriad Pro" panose="020B0503030403020204" pitchFamily="34" charset="0"/>
              </a:rPr>
              <a:t>.</a:t>
            </a:r>
          </a:p>
          <a:p>
            <a:r>
              <a:rPr lang="en-US" sz="1400" dirty="0">
                <a:latin typeface="Myriad Pro" panose="020B0503030403020204" pitchFamily="34" charset="0"/>
              </a:rPr>
              <a:t>Resize the text so that it fits the slide nicely.</a:t>
            </a:r>
          </a:p>
          <a:p>
            <a:r>
              <a:rPr lang="en-US" sz="1400" dirty="0">
                <a:latin typeface="Myriad Pro" panose="020B0503030403020204" pitchFamily="34" charset="0"/>
              </a:rPr>
              <a:t>Delete the ‘Image Here’ text box.</a:t>
            </a:r>
          </a:p>
          <a:p>
            <a:r>
              <a:rPr lang="en-US" sz="1400" dirty="0">
                <a:latin typeface="Myriad Pro" panose="020B0503030403020204" pitchFamily="34" charset="0"/>
              </a:rPr>
              <a:t>Place your image on the slide so it fills the space on the right. Portrait images work best. </a:t>
            </a:r>
          </a:p>
          <a:p>
            <a:r>
              <a:rPr lang="en-US" sz="1400" dirty="0">
                <a:latin typeface="Myriad Pro" panose="020B0503030403020204" pitchFamily="34" charset="0"/>
              </a:rPr>
              <a:t>Once you have placed your image, head to the Picture Format tab, as shown below.</a:t>
            </a:r>
          </a:p>
          <a:p>
            <a:pPr marL="0" indent="0">
              <a:buNone/>
            </a:pPr>
            <a:r>
              <a:rPr lang="en-US" sz="1400" dirty="0">
                <a:latin typeface="Myriad Pro" panose="020B0503030403020204" pitchFamily="34" charset="0"/>
              </a:rPr>
              <a:t>  </a:t>
            </a:r>
          </a:p>
          <a:p>
            <a:r>
              <a:rPr lang="en-US" sz="1400" dirty="0">
                <a:latin typeface="Myriad Pro" panose="020B0503030403020204" pitchFamily="34" charset="0"/>
              </a:rPr>
              <a:t>We need to send the picture to the back. Click </a:t>
            </a:r>
            <a:r>
              <a:rPr lang="en-US" sz="1400" b="1" dirty="0">
                <a:latin typeface="Myriad Pro" panose="020B0503030403020204" pitchFamily="34" charset="0"/>
              </a:rPr>
              <a:t>Send Backwards </a:t>
            </a:r>
            <a:r>
              <a:rPr lang="en-US" sz="1400" dirty="0">
                <a:latin typeface="Myriad Pro" panose="020B0503030403020204" pitchFamily="34" charset="0"/>
              </a:rPr>
              <a:t>until it is behind the text box.</a:t>
            </a:r>
          </a:p>
          <a:p>
            <a:pPr marL="0" indent="0">
              <a:buNone/>
            </a:pPr>
            <a:endParaRPr lang="en-US" sz="1400" dirty="0">
              <a:latin typeface="Myriad Pro" panose="020B0503030403020204" pitchFamily="34" charset="0"/>
            </a:endParaRPr>
          </a:p>
          <a:p>
            <a:pPr marL="0" indent="0">
              <a:buNone/>
            </a:pPr>
            <a:endParaRPr lang="en-US" sz="1400" dirty="0">
              <a:latin typeface="Myriad Pro" panose="020B0503030403020204" pitchFamily="34" charset="0"/>
            </a:endParaRPr>
          </a:p>
          <a:p>
            <a:r>
              <a:rPr lang="en-US" sz="1400" dirty="0">
                <a:latin typeface="Myriad Pro" panose="020B0503030403020204" pitchFamily="34" charset="0"/>
              </a:rPr>
              <a:t>Here you can also </a:t>
            </a:r>
            <a:r>
              <a:rPr lang="en-US" sz="1400" b="1" dirty="0">
                <a:latin typeface="Myriad Pro" panose="020B0503030403020204" pitchFamily="34" charset="0"/>
              </a:rPr>
              <a:t>Crop</a:t>
            </a:r>
            <a:r>
              <a:rPr lang="en-US" sz="1400" dirty="0">
                <a:latin typeface="Myriad Pro" panose="020B0503030403020204" pitchFamily="34" charset="0"/>
              </a:rPr>
              <a:t> the image so it fits the space nicely.</a:t>
            </a:r>
          </a:p>
          <a:p>
            <a:pPr marL="0" indent="0">
              <a:buNone/>
            </a:pPr>
            <a:endParaRPr lang="en-US" sz="1600" dirty="0">
              <a:latin typeface="Myriad Pro" panose="020B0503030403020204" pitchFamily="34" charset="0"/>
            </a:endParaRPr>
          </a:p>
          <a:p>
            <a:pPr marL="0" indent="0">
              <a:buNone/>
            </a:pPr>
            <a:endParaRPr lang="en-US" sz="1600" dirty="0">
              <a:latin typeface="Myriad Pro" panose="020B0503030403020204" pitchFamily="34" charset="0"/>
            </a:endParaRPr>
          </a:p>
          <a:p>
            <a:r>
              <a:rPr lang="en-US" sz="1400" dirty="0">
                <a:latin typeface="Myriad Pro" panose="020B0503030403020204" pitchFamily="34" charset="0"/>
              </a:rPr>
              <a:t>Once you’re happy with your slide, follow the ‘</a:t>
            </a:r>
            <a:r>
              <a:rPr lang="en-US" sz="1400" b="1" dirty="0">
                <a:latin typeface="Myriad Pro" panose="020B0503030403020204" pitchFamily="34" charset="0"/>
              </a:rPr>
              <a:t>Exporting slides</a:t>
            </a:r>
            <a:r>
              <a:rPr lang="en-US" sz="1400" dirty="0">
                <a:latin typeface="Myriad Pro" panose="020B0503030403020204" pitchFamily="34" charset="0"/>
              </a:rPr>
              <a:t>’ instructions (on slide 2 of this PowerPoint presentation).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1C321E8-199E-3A47-A582-18F000D3BC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055" y="3741543"/>
            <a:ext cx="6869893" cy="245353"/>
          </a:xfrm>
          <a:prstGeom prst="rect">
            <a:avLst/>
          </a:prstGeom>
        </p:spPr>
      </p:pic>
      <p:pic>
        <p:nvPicPr>
          <p:cNvPr id="17" name="Picture 16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E3A8E45D-D3A8-0B49-81E7-EDB170C666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055" y="5339402"/>
            <a:ext cx="2751246" cy="588720"/>
          </a:xfrm>
          <a:prstGeom prst="rect">
            <a:avLst/>
          </a:prstGeom>
        </p:spPr>
      </p:pic>
      <p:pic>
        <p:nvPicPr>
          <p:cNvPr id="19" name="Picture 18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9B494B53-368F-B346-8AEE-C767D51703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8055" y="4368789"/>
            <a:ext cx="2751246" cy="58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3159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hape&#10;&#10;Description automatically generated">
            <a:extLst>
              <a:ext uri="{FF2B5EF4-FFF2-40B4-BE49-F238E27FC236}">
                <a16:creationId xmlns:a16="http://schemas.microsoft.com/office/drawing/2014/main" id="{272C57C8-2510-0D4C-853D-98826B60F1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4495801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F70D361-445D-0340-A372-1DAC3F423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104" y="1410137"/>
            <a:ext cx="4181594" cy="2819851"/>
          </a:xfrm>
        </p:spPr>
        <p:txBody>
          <a:bodyPr anchor="t">
            <a:no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Myriad Pro" panose="020B0503030403020204" pitchFamily="34" charset="0"/>
              </a:rPr>
              <a:t>”Accurate assessment of donor and recipient immune compatibility is undertaken by specialist histocompatibility and immunogenetics scientists is essential for safe and successful heart transplants.”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A8C7AB2-7BAA-774F-8D8B-032324AA2B3D}"/>
              </a:ext>
            </a:extLst>
          </p:cNvPr>
          <p:cNvSpPr/>
          <p:nvPr/>
        </p:nvSpPr>
        <p:spPr>
          <a:xfrm>
            <a:off x="192104" y="4353909"/>
            <a:ext cx="38498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Myriad Pro" panose="020B0503030403020204" pitchFamily="34" charset="0"/>
              </a:rPr>
              <a:t>Ann-Margaret Little</a:t>
            </a:r>
          </a:p>
          <a:p>
            <a:r>
              <a:rPr lang="en-US" sz="1600" dirty="0">
                <a:solidFill>
                  <a:schemeClr val="bg1"/>
                </a:solidFill>
                <a:latin typeface="Myriad Pro" panose="020B0503030403020204" pitchFamily="34" charset="0"/>
              </a:rPr>
              <a:t>Consultant Clinical Scientist, Honorary Clinical Senior Lecturer In Histocompatibility and Immunogenetics</a:t>
            </a:r>
          </a:p>
        </p:txBody>
      </p:sp>
      <p:pic>
        <p:nvPicPr>
          <p:cNvPr id="6" name="Picture 5" descr="A picture containing person, indoor, hand, holding&#10;&#10;Description automatically generated">
            <a:extLst>
              <a:ext uri="{FF2B5EF4-FFF2-40B4-BE49-F238E27FC236}">
                <a16:creationId xmlns:a16="http://schemas.microsoft.com/office/drawing/2014/main" id="{0608DB66-CF98-6945-BDAF-1516DDC5427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027" r="22766"/>
          <a:stretch/>
        </p:blipFill>
        <p:spPr>
          <a:xfrm>
            <a:off x="4495801" y="0"/>
            <a:ext cx="4648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2284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D21C174-27E0-7443-B7CA-E6FBE5D446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506904"/>
            <a:ext cx="7886700" cy="616498"/>
          </a:xfrm>
        </p:spPr>
        <p:txBody>
          <a:bodyPr anchor="t">
            <a:normAutofit/>
          </a:bodyPr>
          <a:lstStyle/>
          <a:p>
            <a:r>
              <a:rPr lang="en-US" sz="3100" b="1" dirty="0">
                <a:solidFill>
                  <a:srgbClr val="E22F0F"/>
                </a:solidFill>
                <a:latin typeface="Myriad Pro" panose="020B0503030403020204" pitchFamily="34" charset="0"/>
              </a:rPr>
              <a:t>Image slide instructions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9E308B1-2C3A-924B-8E19-AEE89BE2D4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86621"/>
            <a:ext cx="7886700" cy="5351744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sz="1400" dirty="0">
                <a:latin typeface="Myriad Pro" panose="020B0503030403020204" pitchFamily="34" charset="0"/>
              </a:rPr>
              <a:t>This page has been provided to help produce an image post, using slide eight.</a:t>
            </a:r>
          </a:p>
          <a:p>
            <a:pPr marL="0" indent="0">
              <a:buNone/>
            </a:pPr>
            <a:endParaRPr lang="en-US" sz="1400" dirty="0">
              <a:latin typeface="Myriad Pro" panose="020B0503030403020204" pitchFamily="34" charset="0"/>
            </a:endParaRPr>
          </a:p>
          <a:p>
            <a:r>
              <a:rPr lang="en-US" sz="1400" dirty="0">
                <a:latin typeface="Myriad Pro" panose="020B0503030403020204" pitchFamily="34" charset="0"/>
              </a:rPr>
              <a:t>Drag and drop the image you wish to share onto the slide. Landscape images work best.</a:t>
            </a:r>
          </a:p>
          <a:p>
            <a:r>
              <a:rPr lang="en-US" sz="1400" dirty="0">
                <a:latin typeface="Myriad Pro" panose="020B0503030403020204" pitchFamily="34" charset="0"/>
              </a:rPr>
              <a:t>Once you have placed your image, head to the Picture Format tab as below.</a:t>
            </a:r>
          </a:p>
          <a:p>
            <a:pPr marL="0" indent="0">
              <a:buNone/>
            </a:pPr>
            <a:r>
              <a:rPr lang="en-US" sz="1400" dirty="0">
                <a:latin typeface="Myriad Pro" panose="020B0503030403020204" pitchFamily="34" charset="0"/>
              </a:rPr>
              <a:t>  </a:t>
            </a:r>
          </a:p>
          <a:p>
            <a:r>
              <a:rPr lang="en-US" sz="1400" dirty="0">
                <a:latin typeface="Myriad Pro" panose="020B0503030403020204" pitchFamily="34" charset="0"/>
              </a:rPr>
              <a:t>Click </a:t>
            </a:r>
            <a:r>
              <a:rPr lang="en-US" sz="1400" b="1" dirty="0">
                <a:latin typeface="Myriad Pro" panose="020B0503030403020204" pitchFamily="34" charset="0"/>
              </a:rPr>
              <a:t>Send Backwards </a:t>
            </a:r>
            <a:r>
              <a:rPr lang="en-US" sz="1400" dirty="0">
                <a:latin typeface="Myriad Pro" panose="020B0503030403020204" pitchFamily="34" charset="0"/>
              </a:rPr>
              <a:t>until your image is behind the RCPath logo box.</a:t>
            </a:r>
          </a:p>
          <a:p>
            <a:pPr marL="0" indent="0">
              <a:buNone/>
            </a:pPr>
            <a:endParaRPr lang="en-US" sz="1400" dirty="0">
              <a:latin typeface="Myriad Pro" panose="020B0503030403020204" pitchFamily="34" charset="0"/>
            </a:endParaRPr>
          </a:p>
          <a:p>
            <a:pPr marL="0" indent="0">
              <a:buNone/>
            </a:pPr>
            <a:endParaRPr lang="en-US" sz="1400" dirty="0">
              <a:latin typeface="Myriad Pro" panose="020B0503030403020204" pitchFamily="34" charset="0"/>
            </a:endParaRPr>
          </a:p>
          <a:p>
            <a:r>
              <a:rPr lang="en-US" sz="1400" dirty="0">
                <a:latin typeface="Myriad Pro" panose="020B0503030403020204" pitchFamily="34" charset="0"/>
              </a:rPr>
              <a:t>Here you can also </a:t>
            </a:r>
            <a:r>
              <a:rPr lang="en-US" sz="1400" b="1" dirty="0">
                <a:latin typeface="Myriad Pro" panose="020B0503030403020204" pitchFamily="34" charset="0"/>
              </a:rPr>
              <a:t>Crop</a:t>
            </a:r>
            <a:r>
              <a:rPr lang="en-US" sz="1400" dirty="0">
                <a:latin typeface="Myriad Pro" panose="020B0503030403020204" pitchFamily="34" charset="0"/>
              </a:rPr>
              <a:t> the image.</a:t>
            </a:r>
          </a:p>
          <a:p>
            <a:endParaRPr lang="en-US" sz="1600" dirty="0">
              <a:latin typeface="Myriad Pro" panose="020B0503030403020204" pitchFamily="34" charset="0"/>
            </a:endParaRPr>
          </a:p>
          <a:p>
            <a:pPr marL="0" indent="0">
              <a:buNone/>
            </a:pPr>
            <a:endParaRPr lang="en-US" sz="1600" dirty="0">
              <a:latin typeface="Myriad Pro" panose="020B0503030403020204" pitchFamily="34" charset="0"/>
            </a:endParaRPr>
          </a:p>
          <a:p>
            <a:r>
              <a:rPr lang="en-US" sz="1400" dirty="0">
                <a:latin typeface="Myriad Pro" panose="020B0503030403020204" pitchFamily="34" charset="0"/>
              </a:rPr>
              <a:t>Crop the image and move it within the frame until it fits the space nicely.</a:t>
            </a:r>
          </a:p>
          <a:p>
            <a:r>
              <a:rPr lang="en-US" sz="1400" dirty="0">
                <a:latin typeface="Myriad Pro" panose="020B0503030403020204" pitchFamily="34" charset="0"/>
              </a:rPr>
              <a:t>Once you’re happy with your slide, follow the instructions on ‘</a:t>
            </a:r>
            <a:r>
              <a:rPr lang="en-US" sz="1400" b="1" dirty="0">
                <a:latin typeface="Myriad Pro" panose="020B0503030403020204" pitchFamily="34" charset="0"/>
              </a:rPr>
              <a:t>Exporting slides’ (</a:t>
            </a:r>
            <a:r>
              <a:rPr lang="en-US" sz="1400" dirty="0">
                <a:latin typeface="Myriad Pro" panose="020B0503030403020204" pitchFamily="34" charset="0"/>
              </a:rPr>
              <a:t>on slide 2 of this PowerPoint presentation).  </a:t>
            </a:r>
          </a:p>
          <a:p>
            <a:endParaRPr lang="en-US" sz="1400" dirty="0">
              <a:latin typeface="Myriad Pro" panose="020B0503030403020204" pitchFamily="34" charset="0"/>
            </a:endParaRPr>
          </a:p>
          <a:p>
            <a:endParaRPr lang="en-US" sz="1400" dirty="0">
              <a:latin typeface="Myriad Pro" panose="020B0503030403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91E8CCE-D8DA-9249-B34C-2F3D76B3F1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331" y="2471093"/>
            <a:ext cx="6869893" cy="245353"/>
          </a:xfrm>
          <a:prstGeom prst="rect">
            <a:avLst/>
          </a:prstGeom>
        </p:spPr>
      </p:pic>
      <p:pic>
        <p:nvPicPr>
          <p:cNvPr id="7" name="Picture 6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848A678C-AAB1-1940-B2CF-DC6236E5BD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331" y="4068952"/>
            <a:ext cx="2751246" cy="588720"/>
          </a:xfrm>
          <a:prstGeom prst="rect">
            <a:avLst/>
          </a:prstGeom>
        </p:spPr>
      </p:pic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CF9469A4-8307-7C44-A712-951306959E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331" y="3098339"/>
            <a:ext cx="2751246" cy="58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7362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erson preparing food in a kitchen&#10;&#10;Description automatically generated">
            <a:extLst>
              <a:ext uri="{FF2B5EF4-FFF2-40B4-BE49-F238E27FC236}">
                <a16:creationId xmlns:a16="http://schemas.microsoft.com/office/drawing/2014/main" id="{840FE101-851C-8549-95DC-A406A7A9A6C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1134"/>
          <a:stretch/>
        </p:blipFill>
        <p:spPr>
          <a:xfrm>
            <a:off x="0" y="0"/>
            <a:ext cx="9144000" cy="68597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2F4E79A-8301-3F4C-8A0A-375487164F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88988"/>
            <a:ext cx="6082748" cy="690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839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450</TotalTime>
  <Words>582</Words>
  <Application>Microsoft Office PowerPoint</Application>
  <PresentationFormat>On-screen Show (4:3)</PresentationFormat>
  <Paragraphs>62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Myriad Pro</vt:lpstr>
      <vt:lpstr>Office Theme</vt:lpstr>
      <vt:lpstr>Social media posts - slide instructions</vt:lpstr>
      <vt:lpstr>Exporting slides</vt:lpstr>
      <vt:lpstr>Text slide instructions </vt:lpstr>
      <vt:lpstr>”Accurate assessment of donor and recipient immune compatibility is undertaken by specialist histocompatibility and immunogenetics scientists is essential for safe and successful heart transplants.”</vt:lpstr>
      <vt:lpstr>Image and text slide instructions </vt:lpstr>
      <vt:lpstr>”Accurate assessment of donor and recipient immune compatibility is undertaken by specialist histocompatibility and immunogenetics scientists is essential for safe and successful heart transplants.”</vt:lpstr>
      <vt:lpstr>Image slide instructions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Murphy</dc:creator>
  <cp:lastModifiedBy>Penny Fletcher</cp:lastModifiedBy>
  <cp:revision>43</cp:revision>
  <dcterms:created xsi:type="dcterms:W3CDTF">2020-10-08T09:29:07Z</dcterms:created>
  <dcterms:modified xsi:type="dcterms:W3CDTF">2020-10-15T14:08:33Z</dcterms:modified>
</cp:coreProperties>
</file>