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3"/>
  </p:normalViewPr>
  <p:slideViewPr>
    <p:cSldViewPr snapToGrid="0" snapToObjects="1">
      <p:cViewPr varScale="1">
        <p:scale>
          <a:sx n="45" d="100"/>
          <a:sy n="45" d="100"/>
        </p:scale>
        <p:origin x="2120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DADC6-6905-B742-9487-EE101CE31B10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A3F64-67AC-7949-91AB-1C8B0C03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51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CA3F64-67AC-7949-91AB-1C8B0C033B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5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7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6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5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6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77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3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9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0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28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2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6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D2ACC-07B1-C14B-BE2F-7EF6120B6286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FC41C439-BDC7-55DB-67BF-2DEF3F2BA295}"/>
              </a:ext>
            </a:extLst>
          </p:cNvPr>
          <p:cNvSpPr/>
          <p:nvPr/>
        </p:nvSpPr>
        <p:spPr>
          <a:xfrm>
            <a:off x="189703" y="6036829"/>
            <a:ext cx="7180264" cy="12317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B8F6ED8-0FA3-F8C6-A76E-94A495F4E2EC}"/>
              </a:ext>
            </a:extLst>
          </p:cNvPr>
          <p:cNvSpPr/>
          <p:nvPr/>
        </p:nvSpPr>
        <p:spPr>
          <a:xfrm>
            <a:off x="151598" y="9151916"/>
            <a:ext cx="7241307" cy="6583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24406AD-C8DB-FA64-AC68-F03BF783BE57}"/>
              </a:ext>
            </a:extLst>
          </p:cNvPr>
          <p:cNvSpPr/>
          <p:nvPr/>
        </p:nvSpPr>
        <p:spPr>
          <a:xfrm>
            <a:off x="152693" y="7603060"/>
            <a:ext cx="4140583" cy="12076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240B273-8755-88BB-9E82-ECA11E70B3AC}"/>
              </a:ext>
            </a:extLst>
          </p:cNvPr>
          <p:cNvSpPr/>
          <p:nvPr/>
        </p:nvSpPr>
        <p:spPr>
          <a:xfrm>
            <a:off x="189703" y="4584696"/>
            <a:ext cx="7195820" cy="14018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39D5210-63A8-1A89-755A-440D15B71288}"/>
              </a:ext>
            </a:extLst>
          </p:cNvPr>
          <p:cNvSpPr/>
          <p:nvPr/>
        </p:nvSpPr>
        <p:spPr>
          <a:xfrm>
            <a:off x="174147" y="3754292"/>
            <a:ext cx="7203599" cy="5055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70CF11-6253-5337-DDDE-27536E0A91F1}"/>
              </a:ext>
            </a:extLst>
          </p:cNvPr>
          <p:cNvSpPr/>
          <p:nvPr/>
        </p:nvSpPr>
        <p:spPr>
          <a:xfrm>
            <a:off x="181925" y="1764553"/>
            <a:ext cx="7203599" cy="16880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-up of a sign&#10;&#10;Description automatically generated">
            <a:extLst>
              <a:ext uri="{FF2B5EF4-FFF2-40B4-BE49-F238E27FC236}">
                <a16:creationId xmlns:a16="http://schemas.microsoft.com/office/drawing/2014/main" id="{4954FA35-E2AA-9BA2-B8BE-5AD0517573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2363" y="225266"/>
            <a:ext cx="1191894" cy="3335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7F45133-B550-24F1-E9A6-BC7881C6ACB7}"/>
              </a:ext>
            </a:extLst>
          </p:cNvPr>
          <p:cNvSpPr txBox="1"/>
          <p:nvPr/>
        </p:nvSpPr>
        <p:spPr>
          <a:xfrm>
            <a:off x="7776" y="636089"/>
            <a:ext cx="75596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effectLst/>
                <a:latin typeface="Helvetica Neue" panose="02000503000000020004" pitchFamily="2" charset="0"/>
              </a:rPr>
              <a:t>Reviewing the appropriate documentation of sepsis of unknown aetiology on Medical Certificate of Cause of </a:t>
            </a:r>
            <a:r>
              <a:rPr lang="en-GB" sz="1600" b="1" dirty="0">
                <a:latin typeface="Helvetica Neue" panose="02000503000000020004" pitchFamily="2" charset="0"/>
              </a:rPr>
              <a:t>D</a:t>
            </a:r>
            <a:r>
              <a:rPr lang="en-GB" sz="1600" b="1" dirty="0">
                <a:effectLst/>
                <a:latin typeface="Helvetica Neue" panose="02000503000000020004" pitchFamily="2" charset="0"/>
              </a:rPr>
              <a:t>eath - An audit</a:t>
            </a:r>
          </a:p>
          <a:p>
            <a:pPr algn="ctr"/>
            <a:r>
              <a:rPr lang="en-GB" sz="800" dirty="0">
                <a:latin typeface="Helvetica Neue" panose="02000503000000020004" pitchFamily="2" charset="0"/>
              </a:rPr>
              <a:t>Abhinithi Nalwad; </a:t>
            </a:r>
            <a:r>
              <a:rPr lang="en-GB" sz="800">
                <a:latin typeface="Helvetica Neue" panose="02000503000000020004" pitchFamily="2" charset="0"/>
              </a:rPr>
              <a:t>Daniel Bando</a:t>
            </a:r>
            <a:endParaRPr lang="en-GB" sz="800" dirty="0">
              <a:latin typeface="Helvetica Neue" panose="02000503000000020004" pitchFamily="2" charset="0"/>
            </a:endParaRPr>
          </a:p>
          <a:p>
            <a:pPr algn="ctr"/>
            <a:r>
              <a:rPr lang="en-GB" sz="800" dirty="0">
                <a:effectLst/>
                <a:latin typeface="Helvetica Neue" panose="02000503000000020004" pitchFamily="2" charset="0"/>
              </a:rPr>
              <a:t>Colchester General Hospital </a:t>
            </a:r>
          </a:p>
          <a:p>
            <a:endParaRPr lang="en-US" sz="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AC6259-F517-45F3-C0F8-FA1627037DA1}"/>
              </a:ext>
            </a:extLst>
          </p:cNvPr>
          <p:cNvSpPr txBox="1"/>
          <p:nvPr/>
        </p:nvSpPr>
        <p:spPr>
          <a:xfrm>
            <a:off x="174147" y="1498836"/>
            <a:ext cx="7211377" cy="21544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BACKGROUND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03D908-DA23-06E7-42B5-9B260EC09FCF}"/>
              </a:ext>
            </a:extLst>
          </p:cNvPr>
          <p:cNvSpPr txBox="1"/>
          <p:nvPr/>
        </p:nvSpPr>
        <p:spPr>
          <a:xfrm>
            <a:off x="179221" y="1741323"/>
            <a:ext cx="71709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Medical Certificate of Cause of Death (MCCD) should detail causative microorganisms and their antimicrobial resistance (AMR) at a patient’s time of death, if present.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900" kern="1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National Medical Examiner’s Good Practice Series No.9 recommends detailing AMR and microorganisms of interest as part of key data to help fight AMR.</a:t>
            </a:r>
          </a:p>
          <a:p>
            <a:pPr marL="171450" indent="-171450">
              <a:buFont typeface="Wingdings" pitchFamily="2" charset="2"/>
              <a:buChar char="§"/>
            </a:pPr>
            <a:endParaRPr lang="en-GB" sz="900" kern="1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5A3D2B-B6ED-97B9-3ED9-FD299A5CEAE0}"/>
              </a:ext>
            </a:extLst>
          </p:cNvPr>
          <p:cNvSpPr txBox="1"/>
          <p:nvPr/>
        </p:nvSpPr>
        <p:spPr>
          <a:xfrm>
            <a:off x="174148" y="3492995"/>
            <a:ext cx="7211377" cy="21544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AIM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EDB8E4-8150-CDF3-1B0F-DBF7A553972B}"/>
              </a:ext>
            </a:extLst>
          </p:cNvPr>
          <p:cNvSpPr txBox="1"/>
          <p:nvPr/>
        </p:nvSpPr>
        <p:spPr>
          <a:xfrm>
            <a:off x="166369" y="3749592"/>
            <a:ext cx="721137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</a:t>
            </a:r>
            <a:r>
              <a:rPr lang="en-GB" sz="900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dentify inaccurate documentation of sepsis of unknown aetiology in cases where causative microorganisms and AMR </a:t>
            </a:r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present.</a:t>
            </a:r>
          </a:p>
          <a:p>
            <a:endParaRPr lang="en-GB" sz="900" kern="1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Accurate documentation of the above is a key goal in the UK 5-year antimicrobial resistance action plan for medical examiners.</a:t>
            </a:r>
            <a:br>
              <a:rPr lang="en-GB" sz="1800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40519F-1436-A8CF-BC97-019FCD1F9227}"/>
              </a:ext>
            </a:extLst>
          </p:cNvPr>
          <p:cNvSpPr txBox="1"/>
          <p:nvPr/>
        </p:nvSpPr>
        <p:spPr>
          <a:xfrm>
            <a:off x="174147" y="4306633"/>
            <a:ext cx="7211377" cy="215444"/>
          </a:xfrm>
          <a:prstGeom prst="rect">
            <a:avLst/>
          </a:prstGeom>
          <a:solidFill>
            <a:schemeClr val="accent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METHOD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A65395C-630D-813E-627C-D88D77F18C72}"/>
              </a:ext>
            </a:extLst>
          </p:cNvPr>
          <p:cNvSpPr txBox="1"/>
          <p:nvPr/>
        </p:nvSpPr>
        <p:spPr>
          <a:xfrm>
            <a:off x="162083" y="4549206"/>
            <a:ext cx="72199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93 MCCDs collected from Medical examiner/Medical examiner Officer database with sepsis of unknown aetiology as Cause of Death 1a recorded between January 2021 and December 2022.</a:t>
            </a:r>
          </a:p>
          <a:p>
            <a:endParaRPr lang="en-GB" sz="900" kern="1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Records of microscopy, culture and sensitivity (MC&amp;S) if present during last admission to hospital were reviewed.</a:t>
            </a:r>
          </a:p>
          <a:p>
            <a:endParaRPr lang="en-GB" sz="900" kern="1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 cases where MC&amp;S samples had been taken and no organisms were cultured or where no MC&amp;S samples had been taken before a patient’s death, these were regarded as valid records of “Sepsis of unknown aetiology”.</a:t>
            </a:r>
          </a:p>
          <a:p>
            <a:endParaRPr lang="en-GB" sz="900" kern="1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 cases where MC&amp;S samples were taken and organisms identified and yet the MCCD had recorded “Sepsis of unknown aetiology”, these were regarded as records where the national standard had not been met.</a:t>
            </a:r>
          </a:p>
          <a:p>
            <a:br>
              <a:rPr lang="en-GB" sz="1800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DE5C2D-0C25-1456-8603-A5F324C13ED6}"/>
              </a:ext>
            </a:extLst>
          </p:cNvPr>
          <p:cNvSpPr txBox="1"/>
          <p:nvPr/>
        </p:nvSpPr>
        <p:spPr>
          <a:xfrm>
            <a:off x="133673" y="7326085"/>
            <a:ext cx="7259628" cy="21544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RESULT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4500DB5-CD49-B972-C680-521DB390C2EF}"/>
              </a:ext>
            </a:extLst>
          </p:cNvPr>
          <p:cNvSpPr txBox="1"/>
          <p:nvPr/>
        </p:nvSpPr>
        <p:spPr>
          <a:xfrm>
            <a:off x="130983" y="7640255"/>
            <a:ext cx="420124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From </a:t>
            </a:r>
            <a:r>
              <a:rPr lang="en-GB" sz="900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93 records, </a:t>
            </a:r>
            <a:r>
              <a:rPr lang="en-GB" sz="900" b="1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37.6% </a:t>
            </a:r>
            <a:r>
              <a:rPr lang="en-GB" sz="900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of the records accurately identified “sepsis of unknown aetiology”. </a:t>
            </a:r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</a:t>
            </a:r>
            <a:r>
              <a:rPr lang="en-GB" sz="900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 </a:t>
            </a:r>
            <a:r>
              <a:rPr lang="en-GB" sz="900" b="1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62.4%</a:t>
            </a:r>
            <a:r>
              <a:rPr lang="en-GB" sz="900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of the records, causative organisms were recorded but the data has not been recorded to MCCDs.</a:t>
            </a:r>
          </a:p>
          <a:p>
            <a:br>
              <a:rPr lang="en-GB" sz="1800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97311E-B75D-E8E2-FC1E-CA118AB22ABD}"/>
              </a:ext>
            </a:extLst>
          </p:cNvPr>
          <p:cNvSpPr txBox="1"/>
          <p:nvPr/>
        </p:nvSpPr>
        <p:spPr>
          <a:xfrm>
            <a:off x="151203" y="8858222"/>
            <a:ext cx="7241703" cy="24622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CONCLUSION</a:t>
            </a:r>
            <a:r>
              <a:rPr lang="en-US" sz="10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B75C8F8-6C7B-B90C-24D4-AB277D6A0604}"/>
              </a:ext>
            </a:extLst>
          </p:cNvPr>
          <p:cNvSpPr txBox="1"/>
          <p:nvPr/>
        </p:nvSpPr>
        <p:spPr>
          <a:xfrm>
            <a:off x="116976" y="9160628"/>
            <a:ext cx="718882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Targets regarding accurate MCCD documentation related to microorganisms and AMR have not been met. This is critical to achieve the UK 5-year antimicrobial resistance action plan for Medical Examiners and public health targets.</a:t>
            </a:r>
          </a:p>
          <a:p>
            <a:endParaRPr lang="en-GB" sz="900" kern="1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If extrapolated to other Trusts, this could imply a larger issue that may require further audit and action.</a:t>
            </a:r>
            <a:br>
              <a:rPr lang="en-GB" sz="900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endParaRPr lang="en-US" sz="9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5D8E74-7971-F78D-06E9-B45A4803AD0A}"/>
              </a:ext>
            </a:extLst>
          </p:cNvPr>
          <p:cNvSpPr txBox="1"/>
          <p:nvPr/>
        </p:nvSpPr>
        <p:spPr>
          <a:xfrm>
            <a:off x="125895" y="9871058"/>
            <a:ext cx="7251851" cy="18466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5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REFERENCES</a:t>
            </a:r>
            <a:r>
              <a:rPr lang="en-US" sz="6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E9ECF66-0CB5-DA55-51B8-2830BA878966}"/>
              </a:ext>
            </a:extLst>
          </p:cNvPr>
          <p:cNvSpPr txBox="1"/>
          <p:nvPr/>
        </p:nvSpPr>
        <p:spPr>
          <a:xfrm>
            <a:off x="73925" y="10086825"/>
            <a:ext cx="721137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(No date) </a:t>
            </a:r>
            <a:r>
              <a:rPr lang="en-GB" sz="400" i="1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Good practice series: Recording antimicrobial resistance on the medical ...</a:t>
            </a:r>
            <a:r>
              <a:rPr lang="en-GB" sz="4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Available at: https://www.rcpath.org/resourceLibrary/good-practice-series-recording-antimicrobial-resistance-on-the-medical-certificate-of-cause-of-death.html (Accessed: 22 October 2023). </a:t>
            </a:r>
          </a:p>
          <a:p>
            <a:endParaRPr lang="en-GB" sz="400" i="1" dirty="0">
              <a:effectLst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400" i="1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Antimicrobial resistance</a:t>
            </a:r>
            <a:r>
              <a:rPr lang="en-GB" sz="4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(no date) </a:t>
            </a:r>
            <a:r>
              <a:rPr lang="en-GB" sz="400" i="1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World Health Organization</a:t>
            </a:r>
            <a:r>
              <a:rPr lang="en-GB" sz="4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. Available at: https://www.who.int/news-room/fact-sheets/detail/antimicrobial-resistance (Accessed: 22 October 2023). </a:t>
            </a:r>
          </a:p>
          <a:p>
            <a:endParaRPr lang="en-GB" sz="400" dirty="0">
              <a:effectLst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4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Department of Health and Social Care (2019) </a:t>
            </a:r>
            <a:r>
              <a:rPr lang="en-GB" sz="400" i="1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UK 5-Year action plan for antimicrobial resistance 2019 to 2024</a:t>
            </a:r>
            <a:r>
              <a:rPr lang="en-GB" sz="4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 </a:t>
            </a:r>
            <a:r>
              <a:rPr lang="en-GB" sz="400" i="1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GOV.UK</a:t>
            </a:r>
            <a:r>
              <a:rPr lang="en-GB" sz="4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. Available at: https://www.gov.uk/government/publications/uk-5-year-action-plan-for-antimicrobial-resistance-2019-to-2024 (Accessed: 22 October 2023). </a:t>
            </a:r>
          </a:p>
          <a:p>
            <a:endParaRPr lang="en-GB" sz="400" i="1" dirty="0">
              <a:effectLst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400" i="1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Guidance for doctors completing medical certificates of cause of death in England and Wales (accessible version)</a:t>
            </a:r>
            <a:r>
              <a:rPr lang="en-GB" sz="4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(no date) </a:t>
            </a:r>
            <a:r>
              <a:rPr lang="en-GB" sz="400" i="1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GOV.UK</a:t>
            </a:r>
            <a:r>
              <a:rPr lang="en-GB" sz="4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. Available at: https://www.gov.uk/government/publications/guidance-notes-for-completing-a-medical-certificate-of-cause-of-death/guidance-for-doctors-completing-medical-certificates-of-cause-of-death-in-england-and-wales-accessible-version#:~:text=Doctors%20are%20required%20to%20certify,the%20MCCD%20for%20antemortem%20investigations (Accessed: 22 October 2023). </a:t>
            </a:r>
          </a:p>
          <a:p>
            <a:br>
              <a:rPr lang="en-GB" sz="1800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23" name="Picture 22" descr="A close-up of a death note&#10;&#10;Description automatically generated">
            <a:extLst>
              <a:ext uri="{FF2B5EF4-FFF2-40B4-BE49-F238E27FC236}">
                <a16:creationId xmlns:a16="http://schemas.microsoft.com/office/drawing/2014/main" id="{A8BE788B-F67D-4294-4C7D-5858074653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766" b="4129"/>
          <a:stretch/>
        </p:blipFill>
        <p:spPr>
          <a:xfrm>
            <a:off x="4857552" y="2364911"/>
            <a:ext cx="2498996" cy="1059369"/>
          </a:xfrm>
          <a:prstGeom prst="rect">
            <a:avLst/>
          </a:prstGeom>
        </p:spPr>
      </p:pic>
      <p:pic>
        <p:nvPicPr>
          <p:cNvPr id="30" name="Picture 29" descr="A blue circle with a long shadow&#10;&#10;Description automatically generated">
            <a:extLst>
              <a:ext uri="{FF2B5EF4-FFF2-40B4-BE49-F238E27FC236}">
                <a16:creationId xmlns:a16="http://schemas.microsoft.com/office/drawing/2014/main" id="{948224DC-7904-C126-1494-155E133AA3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4871" y="7584829"/>
            <a:ext cx="3010651" cy="1243438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A11B244-D86E-C331-E60D-74A4EB6DB3E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4289" y="8265050"/>
            <a:ext cx="3966614" cy="403200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61AF805D-5F6B-8E26-205D-2AD31B42052D}"/>
              </a:ext>
            </a:extLst>
          </p:cNvPr>
          <p:cNvSpPr txBox="1"/>
          <p:nvPr/>
        </p:nvSpPr>
        <p:spPr>
          <a:xfrm>
            <a:off x="180574" y="2539268"/>
            <a:ext cx="474951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WHO identifies AMR as one of the top 10 public health threats facing humanity(1).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kern="1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AMR reduce the effectiveness of therapies and worsen health outcomes.</a:t>
            </a:r>
          </a:p>
          <a:p>
            <a:endParaRPr lang="en-GB" sz="900" kern="1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MCCDs with “sepsis of unknown</a:t>
            </a:r>
            <a:r>
              <a:rPr lang="en-GB" sz="900" kern="1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aetiology</a:t>
            </a:r>
            <a:r>
              <a:rPr lang="en-GB" sz="900" kern="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” as cause of death 1(a) were reviewed to see whether the causative organism and resistances are in fact known</a:t>
            </a:r>
            <a:r>
              <a:rPr lang="en-GB" sz="900" kern="1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kern="1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48" name="Picture 47" descr="A screenshot of a calendar&#10;&#10;Description automatically generated">
            <a:extLst>
              <a:ext uri="{FF2B5EF4-FFF2-40B4-BE49-F238E27FC236}">
                <a16:creationId xmlns:a16="http://schemas.microsoft.com/office/drawing/2014/main" id="{F8436925-247D-65B9-2A4A-34436233C1BC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-1" b="32924"/>
          <a:stretch/>
        </p:blipFill>
        <p:spPr>
          <a:xfrm>
            <a:off x="189703" y="6051598"/>
            <a:ext cx="7176594" cy="119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511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2319</TotalTime>
  <Words>611</Words>
  <Application>Microsoft Office PowerPoint</Application>
  <PresentationFormat>Custom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Neue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Murphy</dc:creator>
  <cp:lastModifiedBy>Giles Hanratty</cp:lastModifiedBy>
  <cp:revision>17</cp:revision>
  <dcterms:created xsi:type="dcterms:W3CDTF">2020-10-09T21:15:01Z</dcterms:created>
  <dcterms:modified xsi:type="dcterms:W3CDTF">2023-10-25T13:23:30Z</dcterms:modified>
</cp:coreProperties>
</file>