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5" r:id="rId3"/>
    <p:sldId id="269" r:id="rId4"/>
    <p:sldId id="263" r:id="rId5"/>
    <p:sldId id="270" r:id="rId6"/>
    <p:sldId id="256" r:id="rId7"/>
    <p:sldId id="271" r:id="rId8"/>
    <p:sldId id="258" r:id="rId9"/>
    <p:sldId id="272" r:id="rId10"/>
    <p:sldId id="260" r:id="rId11"/>
    <p:sldId id="273" r:id="rId12"/>
    <p:sldId id="266" r:id="rId13"/>
    <p:sldId id="275" r:id="rId14"/>
    <p:sldId id="276" r:id="rId15"/>
    <p:sldId id="277" r:id="rId16"/>
    <p:sldId id="280"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AF1ED0-6B05-C80F-5F25-1FF4AC9771AF}" name="Penny Fletcher" initials="PF" userId="S::Penny.Fletcher@rcpath.org::c373063b-430a-4a96-9889-e81dff5f20c0"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E65C04-6250-4BE3-B921-55211AB33927}" v="1" dt="2023-05-18T13:38:52.5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00" autoAdjust="0"/>
    <p:restoredTop sz="94660"/>
  </p:normalViewPr>
  <p:slideViewPr>
    <p:cSldViewPr snapToGrid="0">
      <p:cViewPr varScale="1">
        <p:scale>
          <a:sx n="63" d="100"/>
          <a:sy n="63" d="100"/>
        </p:scale>
        <p:origin x="840" y="1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03395-538A-98F5-48FB-1C914B43041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F569BB3-0030-732A-E593-D7515BB89A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812DBAD-B73D-77E1-9F39-283513F453F6}"/>
              </a:ext>
            </a:extLst>
          </p:cNvPr>
          <p:cNvSpPr>
            <a:spLocks noGrp="1"/>
          </p:cNvSpPr>
          <p:nvPr>
            <p:ph type="dt" sz="half" idx="10"/>
          </p:nvPr>
        </p:nvSpPr>
        <p:spPr/>
        <p:txBody>
          <a:bodyPr/>
          <a:lstStyle/>
          <a:p>
            <a:fld id="{A0FB3E57-398D-44A7-AE32-F03709D7BE20}" type="datetimeFigureOut">
              <a:rPr lang="en-GB" smtClean="0"/>
              <a:t>18/05/2023</a:t>
            </a:fld>
            <a:endParaRPr lang="en-GB"/>
          </a:p>
        </p:txBody>
      </p:sp>
      <p:sp>
        <p:nvSpPr>
          <p:cNvPr id="5" name="Footer Placeholder 4">
            <a:extLst>
              <a:ext uri="{FF2B5EF4-FFF2-40B4-BE49-F238E27FC236}">
                <a16:creationId xmlns:a16="http://schemas.microsoft.com/office/drawing/2014/main" id="{DE63DF03-DD00-3547-CC53-7F22F9CA570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23A5AF-60DF-A746-5ED1-41AE6E47CCE0}"/>
              </a:ext>
            </a:extLst>
          </p:cNvPr>
          <p:cNvSpPr>
            <a:spLocks noGrp="1"/>
          </p:cNvSpPr>
          <p:nvPr>
            <p:ph type="sldNum" sz="quarter" idx="12"/>
          </p:nvPr>
        </p:nvSpPr>
        <p:spPr/>
        <p:txBody>
          <a:bodyPr/>
          <a:lstStyle/>
          <a:p>
            <a:fld id="{21A2E3AB-7C14-4C71-BD47-01B05CE64402}" type="slidenum">
              <a:rPr lang="en-GB" smtClean="0"/>
              <a:t>‹#›</a:t>
            </a:fld>
            <a:endParaRPr lang="en-GB"/>
          </a:p>
        </p:txBody>
      </p:sp>
    </p:spTree>
    <p:extLst>
      <p:ext uri="{BB962C8B-B14F-4D97-AF65-F5344CB8AC3E}">
        <p14:creationId xmlns:p14="http://schemas.microsoft.com/office/powerpoint/2010/main" val="1272720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58288-B77B-34C2-EE64-DFCF56958A6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B5FE34D-D59E-3259-A8A4-1442F999C55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A20B61-91E0-09EC-8421-8B2216DA3176}"/>
              </a:ext>
            </a:extLst>
          </p:cNvPr>
          <p:cNvSpPr>
            <a:spLocks noGrp="1"/>
          </p:cNvSpPr>
          <p:nvPr>
            <p:ph type="dt" sz="half" idx="10"/>
          </p:nvPr>
        </p:nvSpPr>
        <p:spPr/>
        <p:txBody>
          <a:bodyPr/>
          <a:lstStyle/>
          <a:p>
            <a:fld id="{A0FB3E57-398D-44A7-AE32-F03709D7BE20}" type="datetimeFigureOut">
              <a:rPr lang="en-GB" smtClean="0"/>
              <a:t>18/05/2023</a:t>
            </a:fld>
            <a:endParaRPr lang="en-GB"/>
          </a:p>
        </p:txBody>
      </p:sp>
      <p:sp>
        <p:nvSpPr>
          <p:cNvPr id="5" name="Footer Placeholder 4">
            <a:extLst>
              <a:ext uri="{FF2B5EF4-FFF2-40B4-BE49-F238E27FC236}">
                <a16:creationId xmlns:a16="http://schemas.microsoft.com/office/drawing/2014/main" id="{5E725E5F-5776-C6F5-ED77-7965DD221E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7822A2-3A0E-6FB3-691C-11C375A99985}"/>
              </a:ext>
            </a:extLst>
          </p:cNvPr>
          <p:cNvSpPr>
            <a:spLocks noGrp="1"/>
          </p:cNvSpPr>
          <p:nvPr>
            <p:ph type="sldNum" sz="quarter" idx="12"/>
          </p:nvPr>
        </p:nvSpPr>
        <p:spPr/>
        <p:txBody>
          <a:bodyPr/>
          <a:lstStyle/>
          <a:p>
            <a:fld id="{21A2E3AB-7C14-4C71-BD47-01B05CE64402}" type="slidenum">
              <a:rPr lang="en-GB" smtClean="0"/>
              <a:t>‹#›</a:t>
            </a:fld>
            <a:endParaRPr lang="en-GB"/>
          </a:p>
        </p:txBody>
      </p:sp>
    </p:spTree>
    <p:extLst>
      <p:ext uri="{BB962C8B-B14F-4D97-AF65-F5344CB8AC3E}">
        <p14:creationId xmlns:p14="http://schemas.microsoft.com/office/powerpoint/2010/main" val="2716646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5CE900-7515-CEA3-3C6C-7D2BEA59297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A615CF-0140-0FC9-CC64-0A83F4BCB6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63130F-5AE5-47F1-E8CC-997E78B1A31C}"/>
              </a:ext>
            </a:extLst>
          </p:cNvPr>
          <p:cNvSpPr>
            <a:spLocks noGrp="1"/>
          </p:cNvSpPr>
          <p:nvPr>
            <p:ph type="dt" sz="half" idx="10"/>
          </p:nvPr>
        </p:nvSpPr>
        <p:spPr/>
        <p:txBody>
          <a:bodyPr/>
          <a:lstStyle/>
          <a:p>
            <a:fld id="{A0FB3E57-398D-44A7-AE32-F03709D7BE20}" type="datetimeFigureOut">
              <a:rPr lang="en-GB" smtClean="0"/>
              <a:t>18/05/2023</a:t>
            </a:fld>
            <a:endParaRPr lang="en-GB"/>
          </a:p>
        </p:txBody>
      </p:sp>
      <p:sp>
        <p:nvSpPr>
          <p:cNvPr id="5" name="Footer Placeholder 4">
            <a:extLst>
              <a:ext uri="{FF2B5EF4-FFF2-40B4-BE49-F238E27FC236}">
                <a16:creationId xmlns:a16="http://schemas.microsoft.com/office/drawing/2014/main" id="{EEB34674-025E-5B1C-6D5B-4894556267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7EDDA23-8DE1-515E-67E6-3C205FCEF7A8}"/>
              </a:ext>
            </a:extLst>
          </p:cNvPr>
          <p:cNvSpPr>
            <a:spLocks noGrp="1"/>
          </p:cNvSpPr>
          <p:nvPr>
            <p:ph type="sldNum" sz="quarter" idx="12"/>
          </p:nvPr>
        </p:nvSpPr>
        <p:spPr/>
        <p:txBody>
          <a:bodyPr/>
          <a:lstStyle/>
          <a:p>
            <a:fld id="{21A2E3AB-7C14-4C71-BD47-01B05CE64402}" type="slidenum">
              <a:rPr lang="en-GB" smtClean="0"/>
              <a:t>‹#›</a:t>
            </a:fld>
            <a:endParaRPr lang="en-GB"/>
          </a:p>
        </p:txBody>
      </p:sp>
    </p:spTree>
    <p:extLst>
      <p:ext uri="{BB962C8B-B14F-4D97-AF65-F5344CB8AC3E}">
        <p14:creationId xmlns:p14="http://schemas.microsoft.com/office/powerpoint/2010/main" val="37841881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3AB68-D101-7748-7E3E-0A03D3DFC14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3AB9570-B260-4025-F7C1-EFC9AC6EF4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026803-3F96-345D-4359-DE1A96C3C444}"/>
              </a:ext>
            </a:extLst>
          </p:cNvPr>
          <p:cNvSpPr>
            <a:spLocks noGrp="1"/>
          </p:cNvSpPr>
          <p:nvPr>
            <p:ph type="dt" sz="half" idx="10"/>
          </p:nvPr>
        </p:nvSpPr>
        <p:spPr/>
        <p:txBody>
          <a:bodyPr/>
          <a:lstStyle/>
          <a:p>
            <a:fld id="{A0FB3E57-398D-44A7-AE32-F03709D7BE20}" type="datetimeFigureOut">
              <a:rPr lang="en-GB" smtClean="0"/>
              <a:t>18/05/2023</a:t>
            </a:fld>
            <a:endParaRPr lang="en-GB"/>
          </a:p>
        </p:txBody>
      </p:sp>
      <p:sp>
        <p:nvSpPr>
          <p:cNvPr id="5" name="Footer Placeholder 4">
            <a:extLst>
              <a:ext uri="{FF2B5EF4-FFF2-40B4-BE49-F238E27FC236}">
                <a16:creationId xmlns:a16="http://schemas.microsoft.com/office/drawing/2014/main" id="{EE69A092-CD14-10AA-0F7B-A109FA8EB2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DA2963A-65AF-797D-4075-488BEF1BC5C1}"/>
              </a:ext>
            </a:extLst>
          </p:cNvPr>
          <p:cNvSpPr>
            <a:spLocks noGrp="1"/>
          </p:cNvSpPr>
          <p:nvPr>
            <p:ph type="sldNum" sz="quarter" idx="12"/>
          </p:nvPr>
        </p:nvSpPr>
        <p:spPr/>
        <p:txBody>
          <a:bodyPr/>
          <a:lstStyle/>
          <a:p>
            <a:fld id="{21A2E3AB-7C14-4C71-BD47-01B05CE64402}" type="slidenum">
              <a:rPr lang="en-GB" smtClean="0"/>
              <a:t>‹#›</a:t>
            </a:fld>
            <a:endParaRPr lang="en-GB"/>
          </a:p>
        </p:txBody>
      </p:sp>
    </p:spTree>
    <p:extLst>
      <p:ext uri="{BB962C8B-B14F-4D97-AF65-F5344CB8AC3E}">
        <p14:creationId xmlns:p14="http://schemas.microsoft.com/office/powerpoint/2010/main" val="10544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2D74C-EE48-AC3D-36FE-8DA77E43563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62C8E4A-AD9B-2922-5992-3204A61212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9ABC22A-E401-FD28-86DB-D131C3239018}"/>
              </a:ext>
            </a:extLst>
          </p:cNvPr>
          <p:cNvSpPr>
            <a:spLocks noGrp="1"/>
          </p:cNvSpPr>
          <p:nvPr>
            <p:ph type="dt" sz="half" idx="10"/>
          </p:nvPr>
        </p:nvSpPr>
        <p:spPr/>
        <p:txBody>
          <a:bodyPr/>
          <a:lstStyle/>
          <a:p>
            <a:fld id="{A0FB3E57-398D-44A7-AE32-F03709D7BE20}" type="datetimeFigureOut">
              <a:rPr lang="en-GB" smtClean="0"/>
              <a:t>18/05/2023</a:t>
            </a:fld>
            <a:endParaRPr lang="en-GB"/>
          </a:p>
        </p:txBody>
      </p:sp>
      <p:sp>
        <p:nvSpPr>
          <p:cNvPr id="5" name="Footer Placeholder 4">
            <a:extLst>
              <a:ext uri="{FF2B5EF4-FFF2-40B4-BE49-F238E27FC236}">
                <a16:creationId xmlns:a16="http://schemas.microsoft.com/office/drawing/2014/main" id="{FA595B2E-4AA0-9F50-A52A-A99039B65B8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8A82F8-D23B-2A50-A7FB-63BE1DBD56E9}"/>
              </a:ext>
            </a:extLst>
          </p:cNvPr>
          <p:cNvSpPr>
            <a:spLocks noGrp="1"/>
          </p:cNvSpPr>
          <p:nvPr>
            <p:ph type="sldNum" sz="quarter" idx="12"/>
          </p:nvPr>
        </p:nvSpPr>
        <p:spPr/>
        <p:txBody>
          <a:bodyPr/>
          <a:lstStyle/>
          <a:p>
            <a:fld id="{21A2E3AB-7C14-4C71-BD47-01B05CE64402}" type="slidenum">
              <a:rPr lang="en-GB" smtClean="0"/>
              <a:t>‹#›</a:t>
            </a:fld>
            <a:endParaRPr lang="en-GB"/>
          </a:p>
        </p:txBody>
      </p:sp>
    </p:spTree>
    <p:extLst>
      <p:ext uri="{BB962C8B-B14F-4D97-AF65-F5344CB8AC3E}">
        <p14:creationId xmlns:p14="http://schemas.microsoft.com/office/powerpoint/2010/main" val="2776396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3CB1C-1153-7940-5030-3A590B1D3B2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136C5A5-4F54-9B74-CB56-1B0F671EF2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A6F9A8B-DBBA-BA9A-441F-35879BD8580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AADFC47-E23E-0484-D01C-FA51FA36AA62}"/>
              </a:ext>
            </a:extLst>
          </p:cNvPr>
          <p:cNvSpPr>
            <a:spLocks noGrp="1"/>
          </p:cNvSpPr>
          <p:nvPr>
            <p:ph type="dt" sz="half" idx="10"/>
          </p:nvPr>
        </p:nvSpPr>
        <p:spPr/>
        <p:txBody>
          <a:bodyPr/>
          <a:lstStyle/>
          <a:p>
            <a:fld id="{A0FB3E57-398D-44A7-AE32-F03709D7BE20}" type="datetimeFigureOut">
              <a:rPr lang="en-GB" smtClean="0"/>
              <a:t>18/05/2023</a:t>
            </a:fld>
            <a:endParaRPr lang="en-GB"/>
          </a:p>
        </p:txBody>
      </p:sp>
      <p:sp>
        <p:nvSpPr>
          <p:cNvPr id="6" name="Footer Placeholder 5">
            <a:extLst>
              <a:ext uri="{FF2B5EF4-FFF2-40B4-BE49-F238E27FC236}">
                <a16:creationId xmlns:a16="http://schemas.microsoft.com/office/drawing/2014/main" id="{17647A8E-3213-2E49-82A1-D2E684F80D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584AA7-4782-11FB-EF55-20768D6A71EC}"/>
              </a:ext>
            </a:extLst>
          </p:cNvPr>
          <p:cNvSpPr>
            <a:spLocks noGrp="1"/>
          </p:cNvSpPr>
          <p:nvPr>
            <p:ph type="sldNum" sz="quarter" idx="12"/>
          </p:nvPr>
        </p:nvSpPr>
        <p:spPr/>
        <p:txBody>
          <a:bodyPr/>
          <a:lstStyle/>
          <a:p>
            <a:fld id="{21A2E3AB-7C14-4C71-BD47-01B05CE64402}" type="slidenum">
              <a:rPr lang="en-GB" smtClean="0"/>
              <a:t>‹#›</a:t>
            </a:fld>
            <a:endParaRPr lang="en-GB"/>
          </a:p>
        </p:txBody>
      </p:sp>
    </p:spTree>
    <p:extLst>
      <p:ext uri="{BB962C8B-B14F-4D97-AF65-F5344CB8AC3E}">
        <p14:creationId xmlns:p14="http://schemas.microsoft.com/office/powerpoint/2010/main" val="2065860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4CD19-CFA5-B3F5-A630-0523B7804E9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ACF0980-D724-B35F-DCC3-E115A5C530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6B4C44-29E0-8F8C-C49E-6F5536411E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0C767FB-5AA3-CA8E-6587-C118479CCC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AE01188-7CB2-3FA4-5A79-2CC6D317D6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2FA2CF51-E58D-7984-C91A-8A9E124C0276}"/>
              </a:ext>
            </a:extLst>
          </p:cNvPr>
          <p:cNvSpPr>
            <a:spLocks noGrp="1"/>
          </p:cNvSpPr>
          <p:nvPr>
            <p:ph type="dt" sz="half" idx="10"/>
          </p:nvPr>
        </p:nvSpPr>
        <p:spPr/>
        <p:txBody>
          <a:bodyPr/>
          <a:lstStyle/>
          <a:p>
            <a:fld id="{A0FB3E57-398D-44A7-AE32-F03709D7BE20}" type="datetimeFigureOut">
              <a:rPr lang="en-GB" smtClean="0"/>
              <a:t>18/05/2023</a:t>
            </a:fld>
            <a:endParaRPr lang="en-GB"/>
          </a:p>
        </p:txBody>
      </p:sp>
      <p:sp>
        <p:nvSpPr>
          <p:cNvPr id="8" name="Footer Placeholder 7">
            <a:extLst>
              <a:ext uri="{FF2B5EF4-FFF2-40B4-BE49-F238E27FC236}">
                <a16:creationId xmlns:a16="http://schemas.microsoft.com/office/drawing/2014/main" id="{52FBFC10-0DCE-55D2-7E49-32548B42A0A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8B32406-7131-9187-5CA0-38CD8C866B9F}"/>
              </a:ext>
            </a:extLst>
          </p:cNvPr>
          <p:cNvSpPr>
            <a:spLocks noGrp="1"/>
          </p:cNvSpPr>
          <p:nvPr>
            <p:ph type="sldNum" sz="quarter" idx="12"/>
          </p:nvPr>
        </p:nvSpPr>
        <p:spPr/>
        <p:txBody>
          <a:bodyPr/>
          <a:lstStyle/>
          <a:p>
            <a:fld id="{21A2E3AB-7C14-4C71-BD47-01B05CE64402}" type="slidenum">
              <a:rPr lang="en-GB" smtClean="0"/>
              <a:t>‹#›</a:t>
            </a:fld>
            <a:endParaRPr lang="en-GB"/>
          </a:p>
        </p:txBody>
      </p:sp>
    </p:spTree>
    <p:extLst>
      <p:ext uri="{BB962C8B-B14F-4D97-AF65-F5344CB8AC3E}">
        <p14:creationId xmlns:p14="http://schemas.microsoft.com/office/powerpoint/2010/main" val="127105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B0979-BE8C-CC50-338F-98D96366C8F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54FE5B0-6A25-90E0-F9D0-1A99F5AE845A}"/>
              </a:ext>
            </a:extLst>
          </p:cNvPr>
          <p:cNvSpPr>
            <a:spLocks noGrp="1"/>
          </p:cNvSpPr>
          <p:nvPr>
            <p:ph type="dt" sz="half" idx="10"/>
          </p:nvPr>
        </p:nvSpPr>
        <p:spPr/>
        <p:txBody>
          <a:bodyPr/>
          <a:lstStyle/>
          <a:p>
            <a:fld id="{A0FB3E57-398D-44A7-AE32-F03709D7BE20}" type="datetimeFigureOut">
              <a:rPr lang="en-GB" smtClean="0"/>
              <a:t>18/05/2023</a:t>
            </a:fld>
            <a:endParaRPr lang="en-GB"/>
          </a:p>
        </p:txBody>
      </p:sp>
      <p:sp>
        <p:nvSpPr>
          <p:cNvPr id="4" name="Footer Placeholder 3">
            <a:extLst>
              <a:ext uri="{FF2B5EF4-FFF2-40B4-BE49-F238E27FC236}">
                <a16:creationId xmlns:a16="http://schemas.microsoft.com/office/drawing/2014/main" id="{BD80BECB-0933-8802-109B-83EA0C70E34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ACFDC37-160C-DC3A-5FBB-48BA4BD890B2}"/>
              </a:ext>
            </a:extLst>
          </p:cNvPr>
          <p:cNvSpPr>
            <a:spLocks noGrp="1"/>
          </p:cNvSpPr>
          <p:nvPr>
            <p:ph type="sldNum" sz="quarter" idx="12"/>
          </p:nvPr>
        </p:nvSpPr>
        <p:spPr/>
        <p:txBody>
          <a:bodyPr/>
          <a:lstStyle/>
          <a:p>
            <a:fld id="{21A2E3AB-7C14-4C71-BD47-01B05CE64402}" type="slidenum">
              <a:rPr lang="en-GB" smtClean="0"/>
              <a:t>‹#›</a:t>
            </a:fld>
            <a:endParaRPr lang="en-GB"/>
          </a:p>
        </p:txBody>
      </p:sp>
    </p:spTree>
    <p:extLst>
      <p:ext uri="{BB962C8B-B14F-4D97-AF65-F5344CB8AC3E}">
        <p14:creationId xmlns:p14="http://schemas.microsoft.com/office/powerpoint/2010/main" val="95130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816CD8-2D94-3AD6-BBE4-105F8FC349DB}"/>
              </a:ext>
            </a:extLst>
          </p:cNvPr>
          <p:cNvSpPr>
            <a:spLocks noGrp="1"/>
          </p:cNvSpPr>
          <p:nvPr>
            <p:ph type="dt" sz="half" idx="10"/>
          </p:nvPr>
        </p:nvSpPr>
        <p:spPr/>
        <p:txBody>
          <a:bodyPr/>
          <a:lstStyle/>
          <a:p>
            <a:fld id="{A0FB3E57-398D-44A7-AE32-F03709D7BE20}" type="datetimeFigureOut">
              <a:rPr lang="en-GB" smtClean="0"/>
              <a:t>18/05/2023</a:t>
            </a:fld>
            <a:endParaRPr lang="en-GB"/>
          </a:p>
        </p:txBody>
      </p:sp>
      <p:sp>
        <p:nvSpPr>
          <p:cNvPr id="3" name="Footer Placeholder 2">
            <a:extLst>
              <a:ext uri="{FF2B5EF4-FFF2-40B4-BE49-F238E27FC236}">
                <a16:creationId xmlns:a16="http://schemas.microsoft.com/office/drawing/2014/main" id="{BF137EC1-CF1A-D6EC-5F17-DB78A3DBD43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293C04-214A-C33B-3243-92BBCB01F93E}"/>
              </a:ext>
            </a:extLst>
          </p:cNvPr>
          <p:cNvSpPr>
            <a:spLocks noGrp="1"/>
          </p:cNvSpPr>
          <p:nvPr>
            <p:ph type="sldNum" sz="quarter" idx="12"/>
          </p:nvPr>
        </p:nvSpPr>
        <p:spPr/>
        <p:txBody>
          <a:bodyPr/>
          <a:lstStyle/>
          <a:p>
            <a:fld id="{21A2E3AB-7C14-4C71-BD47-01B05CE64402}" type="slidenum">
              <a:rPr lang="en-GB" smtClean="0"/>
              <a:t>‹#›</a:t>
            </a:fld>
            <a:endParaRPr lang="en-GB"/>
          </a:p>
        </p:txBody>
      </p:sp>
    </p:spTree>
    <p:extLst>
      <p:ext uri="{BB962C8B-B14F-4D97-AF65-F5344CB8AC3E}">
        <p14:creationId xmlns:p14="http://schemas.microsoft.com/office/powerpoint/2010/main" val="2696526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A7366-260A-3773-2D87-F2E7CA9B6F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95C8B5-4BC7-EB74-E1CB-9434AB7CCE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BC19532-682E-8F92-D18E-88945B7F51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1BC4FF-E2F4-EF29-B234-7A93BB9C24EA}"/>
              </a:ext>
            </a:extLst>
          </p:cNvPr>
          <p:cNvSpPr>
            <a:spLocks noGrp="1"/>
          </p:cNvSpPr>
          <p:nvPr>
            <p:ph type="dt" sz="half" idx="10"/>
          </p:nvPr>
        </p:nvSpPr>
        <p:spPr/>
        <p:txBody>
          <a:bodyPr/>
          <a:lstStyle/>
          <a:p>
            <a:fld id="{A0FB3E57-398D-44A7-AE32-F03709D7BE20}" type="datetimeFigureOut">
              <a:rPr lang="en-GB" smtClean="0"/>
              <a:t>18/05/2023</a:t>
            </a:fld>
            <a:endParaRPr lang="en-GB"/>
          </a:p>
        </p:txBody>
      </p:sp>
      <p:sp>
        <p:nvSpPr>
          <p:cNvPr id="6" name="Footer Placeholder 5">
            <a:extLst>
              <a:ext uri="{FF2B5EF4-FFF2-40B4-BE49-F238E27FC236}">
                <a16:creationId xmlns:a16="http://schemas.microsoft.com/office/drawing/2014/main" id="{3793D0C1-B160-6A1B-157E-A31257F3157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2B31B77-95B7-C943-8FFB-7A4F1684438A}"/>
              </a:ext>
            </a:extLst>
          </p:cNvPr>
          <p:cNvSpPr>
            <a:spLocks noGrp="1"/>
          </p:cNvSpPr>
          <p:nvPr>
            <p:ph type="sldNum" sz="quarter" idx="12"/>
          </p:nvPr>
        </p:nvSpPr>
        <p:spPr/>
        <p:txBody>
          <a:bodyPr/>
          <a:lstStyle/>
          <a:p>
            <a:fld id="{21A2E3AB-7C14-4C71-BD47-01B05CE64402}" type="slidenum">
              <a:rPr lang="en-GB" smtClean="0"/>
              <a:t>‹#›</a:t>
            </a:fld>
            <a:endParaRPr lang="en-GB"/>
          </a:p>
        </p:txBody>
      </p:sp>
    </p:spTree>
    <p:extLst>
      <p:ext uri="{BB962C8B-B14F-4D97-AF65-F5344CB8AC3E}">
        <p14:creationId xmlns:p14="http://schemas.microsoft.com/office/powerpoint/2010/main" val="4267365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156AA-5047-45CB-3D49-4FC092C03A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61441FF-F79F-D11E-5182-108565A306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4706277-651A-0F2A-5D47-6D2ECB08E0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6C85A-24BA-0F4D-18E9-5AC5011406DD}"/>
              </a:ext>
            </a:extLst>
          </p:cNvPr>
          <p:cNvSpPr>
            <a:spLocks noGrp="1"/>
          </p:cNvSpPr>
          <p:nvPr>
            <p:ph type="dt" sz="half" idx="10"/>
          </p:nvPr>
        </p:nvSpPr>
        <p:spPr/>
        <p:txBody>
          <a:bodyPr/>
          <a:lstStyle/>
          <a:p>
            <a:fld id="{A0FB3E57-398D-44A7-AE32-F03709D7BE20}" type="datetimeFigureOut">
              <a:rPr lang="en-GB" smtClean="0"/>
              <a:t>18/05/2023</a:t>
            </a:fld>
            <a:endParaRPr lang="en-GB"/>
          </a:p>
        </p:txBody>
      </p:sp>
      <p:sp>
        <p:nvSpPr>
          <p:cNvPr id="6" name="Footer Placeholder 5">
            <a:extLst>
              <a:ext uri="{FF2B5EF4-FFF2-40B4-BE49-F238E27FC236}">
                <a16:creationId xmlns:a16="http://schemas.microsoft.com/office/drawing/2014/main" id="{AE91B7F5-FAC1-B4F1-CC73-2A50361085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3D2B30-ADEE-128C-37D4-E3904CFD9057}"/>
              </a:ext>
            </a:extLst>
          </p:cNvPr>
          <p:cNvSpPr>
            <a:spLocks noGrp="1"/>
          </p:cNvSpPr>
          <p:nvPr>
            <p:ph type="sldNum" sz="quarter" idx="12"/>
          </p:nvPr>
        </p:nvSpPr>
        <p:spPr/>
        <p:txBody>
          <a:bodyPr/>
          <a:lstStyle/>
          <a:p>
            <a:fld id="{21A2E3AB-7C14-4C71-BD47-01B05CE64402}" type="slidenum">
              <a:rPr lang="en-GB" smtClean="0"/>
              <a:t>‹#›</a:t>
            </a:fld>
            <a:endParaRPr lang="en-GB"/>
          </a:p>
        </p:txBody>
      </p:sp>
    </p:spTree>
    <p:extLst>
      <p:ext uri="{BB962C8B-B14F-4D97-AF65-F5344CB8AC3E}">
        <p14:creationId xmlns:p14="http://schemas.microsoft.com/office/powerpoint/2010/main" val="2263966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7F939D4-70CE-532D-277A-F1D4DC03F8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0DDDAF8-FAAC-4F03-8D72-78E4A38FB0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17FCB2-2319-AD94-1D44-187936262B7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FB3E57-398D-44A7-AE32-F03709D7BE20}" type="datetimeFigureOut">
              <a:rPr lang="en-GB" smtClean="0"/>
              <a:t>18/05/2023</a:t>
            </a:fld>
            <a:endParaRPr lang="en-GB"/>
          </a:p>
        </p:txBody>
      </p:sp>
      <p:sp>
        <p:nvSpPr>
          <p:cNvPr id="5" name="Footer Placeholder 4">
            <a:extLst>
              <a:ext uri="{FF2B5EF4-FFF2-40B4-BE49-F238E27FC236}">
                <a16:creationId xmlns:a16="http://schemas.microsoft.com/office/drawing/2014/main" id="{E45668DA-A0A9-DBCC-79CD-1DF040781A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3DB81A1-1D18-9296-163D-684533ED40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A2E3AB-7C14-4C71-BD47-01B05CE64402}" type="slidenum">
              <a:rPr lang="en-GB" smtClean="0"/>
              <a:t>‹#›</a:t>
            </a:fld>
            <a:endParaRPr lang="en-GB"/>
          </a:p>
        </p:txBody>
      </p:sp>
    </p:spTree>
    <p:extLst>
      <p:ext uri="{BB962C8B-B14F-4D97-AF65-F5344CB8AC3E}">
        <p14:creationId xmlns:p14="http://schemas.microsoft.com/office/powerpoint/2010/main" val="538112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rcpath.org/discover-pathology/discover-pathology-resources/activities-and-resources/discovering-cells.html" TargetMode="Externa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EE8C456-359E-6228-CBA9-1AB64601BC91}"/>
              </a:ext>
            </a:extLst>
          </p:cNvPr>
          <p:cNvSpPr txBox="1"/>
          <p:nvPr/>
        </p:nvSpPr>
        <p:spPr>
          <a:xfrm>
            <a:off x="5173040" y="1185413"/>
            <a:ext cx="6655095" cy="5201424"/>
          </a:xfrm>
          <a:prstGeom prst="rect">
            <a:avLst/>
          </a:prstGeom>
          <a:noFill/>
        </p:spPr>
        <p:txBody>
          <a:bodyPr wrap="square">
            <a:spAutoFit/>
          </a:bodyPr>
          <a:lstStyle/>
          <a:p>
            <a:pPr algn="ctr"/>
            <a:r>
              <a:rPr lang="en-GB" sz="4400" b="1" i="0" dirty="0">
                <a:solidFill>
                  <a:srgbClr val="C00000"/>
                </a:solidFill>
                <a:effectLst/>
                <a:latin typeface="Arial" panose="020B0604020202020204" pitchFamily="34" charset="0"/>
                <a:cs typeface="Arial" panose="020B0604020202020204" pitchFamily="34" charset="0"/>
              </a:rPr>
              <a:t>Hooke, Robert</a:t>
            </a:r>
            <a:r>
              <a:rPr lang="en-GB" sz="4400" b="0" i="0" dirty="0">
                <a:solidFill>
                  <a:srgbClr val="C00000"/>
                </a:solidFill>
                <a:effectLst/>
                <a:latin typeface="Arial" panose="020B0604020202020204" pitchFamily="34" charset="0"/>
                <a:cs typeface="Arial" panose="020B0604020202020204" pitchFamily="34" charset="0"/>
              </a:rPr>
              <a:t>, 1665</a:t>
            </a:r>
          </a:p>
          <a:p>
            <a:pPr algn="ctr"/>
            <a:r>
              <a:rPr lang="en-GB" sz="3200" dirty="0">
                <a:solidFill>
                  <a:srgbClr val="003452"/>
                </a:solidFill>
                <a:latin typeface="Arial" panose="020B0604020202020204" pitchFamily="34" charset="0"/>
                <a:cs typeface="Arial" panose="020B0604020202020204" pitchFamily="34" charset="0"/>
              </a:rPr>
              <a:t>‘Curator of Experiments</a:t>
            </a:r>
          </a:p>
          <a:p>
            <a:pPr algn="ctr"/>
            <a:r>
              <a:rPr lang="en-GB" sz="3200" dirty="0">
                <a:solidFill>
                  <a:srgbClr val="003452"/>
                </a:solidFill>
                <a:latin typeface="Arial" panose="020B0604020202020204" pitchFamily="34" charset="0"/>
                <a:cs typeface="Arial" panose="020B0604020202020204" pitchFamily="34" charset="0"/>
              </a:rPr>
              <a:t> – Royal Society’</a:t>
            </a:r>
          </a:p>
          <a:p>
            <a:pPr algn="ctr"/>
            <a:br>
              <a:rPr lang="en-GB" sz="3200" dirty="0">
                <a:latin typeface="Arial" panose="020B0604020202020204" pitchFamily="34" charset="0"/>
                <a:cs typeface="Arial" panose="020B0604020202020204" pitchFamily="34" charset="0"/>
              </a:rPr>
            </a:br>
            <a:r>
              <a:rPr lang="en-GB" sz="3200" b="1" i="1" dirty="0" err="1">
                <a:solidFill>
                  <a:schemeClr val="accent1">
                    <a:lumMod val="75000"/>
                  </a:schemeClr>
                </a:solidFill>
                <a:effectLst/>
                <a:latin typeface="Arial" panose="020B0604020202020204" pitchFamily="34" charset="0"/>
                <a:cs typeface="Arial" panose="020B0604020202020204" pitchFamily="34" charset="0"/>
              </a:rPr>
              <a:t>Micrographia</a:t>
            </a:r>
            <a:r>
              <a:rPr lang="en-GB" sz="3200" b="1" i="1" dirty="0">
                <a:solidFill>
                  <a:schemeClr val="accent1">
                    <a:lumMod val="75000"/>
                  </a:schemeClr>
                </a:solidFill>
                <a:effectLst/>
                <a:latin typeface="Arial" panose="020B0604020202020204" pitchFamily="34" charset="0"/>
                <a:cs typeface="Arial" panose="020B0604020202020204" pitchFamily="34" charset="0"/>
              </a:rPr>
              <a:t>: </a:t>
            </a:r>
          </a:p>
          <a:p>
            <a:pPr algn="ctr"/>
            <a:r>
              <a:rPr lang="en-GB" sz="3200" b="1" i="1" dirty="0">
                <a:solidFill>
                  <a:schemeClr val="accent1">
                    <a:lumMod val="75000"/>
                  </a:schemeClr>
                </a:solidFill>
                <a:effectLst/>
                <a:latin typeface="Arial" panose="020B0604020202020204" pitchFamily="34" charset="0"/>
                <a:cs typeface="Arial" panose="020B0604020202020204" pitchFamily="34" charset="0"/>
              </a:rPr>
              <a:t>or some physiological descriptions of minute bodies made by magnifying glasse</a:t>
            </a:r>
            <a:r>
              <a:rPr lang="en-GB" sz="3200" b="1" i="1" dirty="0">
                <a:solidFill>
                  <a:schemeClr val="accent1">
                    <a:lumMod val="75000"/>
                  </a:schemeClr>
                </a:solidFill>
                <a:latin typeface="Arial" panose="020B0604020202020204" pitchFamily="34" charset="0"/>
                <a:cs typeface="Arial" panose="020B0604020202020204" pitchFamily="34" charset="0"/>
              </a:rPr>
              <a:t>s</a:t>
            </a:r>
            <a:r>
              <a:rPr lang="en-GB" sz="3200" b="1" i="1" dirty="0">
                <a:solidFill>
                  <a:schemeClr val="accent1">
                    <a:lumMod val="75000"/>
                  </a:schemeClr>
                </a:solidFill>
                <a:effectLst/>
                <a:latin typeface="Arial" panose="020B0604020202020204" pitchFamily="34" charset="0"/>
                <a:cs typeface="Arial" panose="020B0604020202020204" pitchFamily="34" charset="0"/>
              </a:rPr>
              <a:t> with observations and inquiries thereupon</a:t>
            </a:r>
            <a:endParaRPr lang="en-GB" sz="3200" dirty="0">
              <a:solidFill>
                <a:schemeClr val="accent1">
                  <a:lumMod val="75000"/>
                </a:schemeClr>
              </a:solidFill>
              <a:latin typeface="Arial" panose="020B0604020202020204" pitchFamily="34" charset="0"/>
              <a:cs typeface="Arial" panose="020B0604020202020204" pitchFamily="34" charset="0"/>
            </a:endParaRPr>
          </a:p>
        </p:txBody>
      </p:sp>
      <p:pic>
        <p:nvPicPr>
          <p:cNvPr id="2058" name="Picture 10">
            <a:extLst>
              <a:ext uri="{FF2B5EF4-FFF2-40B4-BE49-F238E27FC236}">
                <a16:creationId xmlns:a16="http://schemas.microsoft.com/office/drawing/2014/main" id="{CF62723F-42AD-E185-D0BC-C32107D635D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019" b="9182"/>
          <a:stretch/>
        </p:blipFill>
        <p:spPr bwMode="auto">
          <a:xfrm>
            <a:off x="495414" y="201903"/>
            <a:ext cx="4333888" cy="600585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Homepage">
            <a:extLst>
              <a:ext uri="{FF2B5EF4-FFF2-40B4-BE49-F238E27FC236}">
                <a16:creationId xmlns:a16="http://schemas.microsoft.com/office/drawing/2014/main" id="{9DF2822B-C0A9-4CFC-6132-3C4354B01EA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1885" y="6276229"/>
            <a:ext cx="1834191" cy="508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3356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a:extLst>
              <a:ext uri="{FF2B5EF4-FFF2-40B4-BE49-F238E27FC236}">
                <a16:creationId xmlns:a16="http://schemas.microsoft.com/office/drawing/2014/main" id="{D874CF4B-BFDC-89A1-E3C3-981592C7C1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23" b="2676"/>
          <a:stretch/>
        </p:blipFill>
        <p:spPr bwMode="auto">
          <a:xfrm>
            <a:off x="6281739" y="133709"/>
            <a:ext cx="4581525" cy="659058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37887AC-B11C-090C-A8E9-7CC34128FA01}"/>
              </a:ext>
            </a:extLst>
          </p:cNvPr>
          <p:cNvSpPr txBox="1"/>
          <p:nvPr/>
        </p:nvSpPr>
        <p:spPr>
          <a:xfrm>
            <a:off x="338426" y="160030"/>
            <a:ext cx="640195" cy="954107"/>
          </a:xfrm>
          <a:prstGeom prst="rect">
            <a:avLst/>
          </a:prstGeom>
          <a:noFill/>
        </p:spPr>
        <p:txBody>
          <a:bodyPr wrap="square" rtlCol="0">
            <a:spAutoFit/>
          </a:bodyPr>
          <a:lstStyle/>
          <a:p>
            <a:r>
              <a:rPr lang="en-GB" sz="2800" dirty="0">
                <a:solidFill>
                  <a:srgbClr val="C00000"/>
                </a:solidFill>
                <a:latin typeface="Arial" panose="020B0604020202020204" pitchFamily="34" charset="0"/>
                <a:cs typeface="Arial" panose="020B0604020202020204" pitchFamily="34" charset="0"/>
              </a:rPr>
              <a:t>8. </a:t>
            </a:r>
          </a:p>
          <a:p>
            <a:endParaRPr lang="en-GB" sz="28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7532A78-CB1A-5B31-195D-FEB8FE909C0A}"/>
              </a:ext>
            </a:extLst>
          </p:cNvPr>
          <p:cNvSpPr txBox="1"/>
          <p:nvPr/>
        </p:nvSpPr>
        <p:spPr>
          <a:xfrm>
            <a:off x="5875626" y="160030"/>
            <a:ext cx="640195" cy="954107"/>
          </a:xfrm>
          <a:prstGeom prst="rect">
            <a:avLst/>
          </a:prstGeom>
          <a:noFill/>
        </p:spPr>
        <p:txBody>
          <a:bodyPr wrap="square" rtlCol="0">
            <a:spAutoFit/>
          </a:bodyPr>
          <a:lstStyle/>
          <a:p>
            <a:r>
              <a:rPr lang="en-GB" sz="2800" dirty="0">
                <a:solidFill>
                  <a:srgbClr val="C00000"/>
                </a:solidFill>
                <a:latin typeface="Arial" panose="020B0604020202020204" pitchFamily="34" charset="0"/>
                <a:cs typeface="Arial" panose="020B0604020202020204" pitchFamily="34" charset="0"/>
              </a:rPr>
              <a:t>9. </a:t>
            </a:r>
          </a:p>
          <a:p>
            <a:endParaRPr lang="en-GB" sz="2800" dirty="0">
              <a:latin typeface="Arial" panose="020B0604020202020204" pitchFamily="34" charset="0"/>
              <a:cs typeface="Arial" panose="020B0604020202020204" pitchFamily="34" charset="0"/>
            </a:endParaRPr>
          </a:p>
        </p:txBody>
      </p:sp>
      <p:pic>
        <p:nvPicPr>
          <p:cNvPr id="5122" name="Picture 2" descr="In the last observations, Hooke turned his attention to celestial bodies. His study of the moon lead him to believe it might be covered in vegetation. He thought the hills seen in Fig. 2 “may be covered with so thin a vegetable Coat, as we may observe the Hills with us to be, such as the short Sheep pasture which covers the Hills of Salisbury Plains.”">
            <a:extLst>
              <a:ext uri="{FF2B5EF4-FFF2-40B4-BE49-F238E27FC236}">
                <a16:creationId xmlns:a16="http://schemas.microsoft.com/office/drawing/2014/main" id="{4D085569-3274-FACB-38BC-D00D505E74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65" b="9309"/>
          <a:stretch/>
        </p:blipFill>
        <p:spPr bwMode="auto">
          <a:xfrm>
            <a:off x="770467" y="133709"/>
            <a:ext cx="4905714" cy="66597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645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a:extLst>
              <a:ext uri="{FF2B5EF4-FFF2-40B4-BE49-F238E27FC236}">
                <a16:creationId xmlns:a16="http://schemas.microsoft.com/office/drawing/2014/main" id="{D874CF4B-BFDC-89A1-E3C3-981592C7C13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23" b="2676"/>
          <a:stretch/>
        </p:blipFill>
        <p:spPr bwMode="auto">
          <a:xfrm>
            <a:off x="6246114" y="496743"/>
            <a:ext cx="4329157" cy="62275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37887AC-B11C-090C-A8E9-7CC34128FA01}"/>
              </a:ext>
            </a:extLst>
          </p:cNvPr>
          <p:cNvSpPr txBox="1"/>
          <p:nvPr/>
        </p:nvSpPr>
        <p:spPr>
          <a:xfrm>
            <a:off x="13377" y="6142"/>
            <a:ext cx="6419893" cy="800219"/>
          </a:xfrm>
          <a:prstGeom prst="rect">
            <a:avLst/>
          </a:prstGeom>
          <a:noFill/>
        </p:spPr>
        <p:txBody>
          <a:bodyPr wrap="square" rtlCol="0">
            <a:spAutoFit/>
          </a:bodyPr>
          <a:lstStyle/>
          <a:p>
            <a:r>
              <a:rPr lang="en-GB" sz="2800" b="1" dirty="0">
                <a:solidFill>
                  <a:schemeClr val="accent1">
                    <a:lumMod val="75000"/>
                  </a:schemeClr>
                </a:solidFill>
                <a:latin typeface="Arial" panose="020B0604020202020204" pitchFamily="34" charset="0"/>
                <a:cs typeface="Arial" panose="020B0604020202020204" pitchFamily="34" charset="0"/>
              </a:rPr>
              <a:t>8. Telescope </a:t>
            </a:r>
            <a:r>
              <a:rPr lang="en-GB" sz="2800" dirty="0">
                <a:solidFill>
                  <a:srgbClr val="C00000"/>
                </a:solidFill>
                <a:latin typeface="Arial" panose="020B0604020202020204" pitchFamily="34" charset="0"/>
                <a:cs typeface="Arial" panose="020B0604020202020204" pitchFamily="34" charset="0"/>
              </a:rPr>
              <a:t>Surface of the moon </a:t>
            </a:r>
          </a:p>
          <a:p>
            <a:endParaRPr lang="en-GB"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7532A78-CB1A-5B31-195D-FEB8FE909C0A}"/>
              </a:ext>
            </a:extLst>
          </p:cNvPr>
          <p:cNvSpPr txBox="1"/>
          <p:nvPr/>
        </p:nvSpPr>
        <p:spPr>
          <a:xfrm>
            <a:off x="6165852" y="0"/>
            <a:ext cx="5763389" cy="800219"/>
          </a:xfrm>
          <a:prstGeom prst="rect">
            <a:avLst/>
          </a:prstGeom>
          <a:noFill/>
        </p:spPr>
        <p:txBody>
          <a:bodyPr wrap="square" rtlCol="0">
            <a:spAutoFit/>
          </a:bodyPr>
          <a:lstStyle/>
          <a:p>
            <a:r>
              <a:rPr lang="en-GB" sz="2800" b="1" dirty="0">
                <a:solidFill>
                  <a:schemeClr val="accent1">
                    <a:lumMod val="75000"/>
                  </a:schemeClr>
                </a:solidFill>
                <a:latin typeface="Arial" panose="020B0604020202020204" pitchFamily="34" charset="0"/>
                <a:cs typeface="Arial" panose="020B0604020202020204" pitchFamily="34" charset="0"/>
              </a:rPr>
              <a:t>9. Microscope  </a:t>
            </a:r>
            <a:r>
              <a:rPr lang="en-GB" sz="2800" dirty="0">
                <a:solidFill>
                  <a:srgbClr val="C00000"/>
                </a:solidFill>
                <a:latin typeface="Arial" panose="020B0604020202020204" pitchFamily="34" charset="0"/>
                <a:cs typeface="Arial" panose="020B0604020202020204" pitchFamily="34" charset="0"/>
              </a:rPr>
              <a:t>Mould on leather</a:t>
            </a:r>
          </a:p>
          <a:p>
            <a:endParaRPr lang="en-GB"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7F07A4CA-4914-D28B-535C-92AEDBA7A350}"/>
              </a:ext>
            </a:extLst>
          </p:cNvPr>
          <p:cNvSpPr txBox="1"/>
          <p:nvPr/>
        </p:nvSpPr>
        <p:spPr>
          <a:xfrm>
            <a:off x="6031077" y="4513735"/>
            <a:ext cx="6032938" cy="1231106"/>
          </a:xfrm>
          <a:prstGeom prst="rect">
            <a:avLst/>
          </a:prstGeom>
          <a:noFill/>
        </p:spPr>
        <p:txBody>
          <a:bodyPr wrap="square" rtlCol="0">
            <a:spAutoFit/>
          </a:bodyPr>
          <a:lstStyle/>
          <a:p>
            <a:pPr algn="r"/>
            <a:r>
              <a:rPr lang="en-GB" sz="2800" dirty="0">
                <a:solidFill>
                  <a:srgbClr val="C00000"/>
                </a:solidFill>
                <a:latin typeface="Arial" panose="020B0604020202020204" pitchFamily="34" charset="0"/>
                <a:cs typeface="Arial" panose="020B0604020202020204" pitchFamily="34" charset="0"/>
              </a:rPr>
              <a:t>Blight on a rose </a:t>
            </a:r>
          </a:p>
          <a:p>
            <a:pPr algn="r"/>
            <a:r>
              <a:rPr lang="en-GB" sz="2800" dirty="0">
                <a:solidFill>
                  <a:srgbClr val="C00000"/>
                </a:solidFill>
                <a:latin typeface="Arial" panose="020B0604020202020204" pitchFamily="34" charset="0"/>
                <a:cs typeface="Arial" panose="020B0604020202020204" pitchFamily="34" charset="0"/>
              </a:rPr>
              <a:t>(mould) </a:t>
            </a:r>
          </a:p>
          <a:p>
            <a:pPr algn="r"/>
            <a:endParaRPr lang="en-GB" dirty="0">
              <a:latin typeface="Arial" panose="020B0604020202020204" pitchFamily="34" charset="0"/>
              <a:cs typeface="Arial" panose="020B0604020202020204" pitchFamily="34" charset="0"/>
            </a:endParaRPr>
          </a:p>
        </p:txBody>
      </p:sp>
      <p:pic>
        <p:nvPicPr>
          <p:cNvPr id="5122" name="Picture 2" descr="In the last observations, Hooke turned his attention to celestial bodies. His study of the moon lead him to believe it might be covered in vegetation. He thought the hills seen in Fig. 2 “may be covered with so thin a vegetable Coat, as we may observe the Hills with us to be, such as the short Sheep pasture which covers the Hills of Salisbury Plains.”">
            <a:extLst>
              <a:ext uri="{FF2B5EF4-FFF2-40B4-BE49-F238E27FC236}">
                <a16:creationId xmlns:a16="http://schemas.microsoft.com/office/drawing/2014/main" id="{4D085569-3274-FACB-38BC-D00D505E74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65" b="9309"/>
          <a:stretch/>
        </p:blipFill>
        <p:spPr bwMode="auto">
          <a:xfrm>
            <a:off x="770467" y="496743"/>
            <a:ext cx="4638295" cy="6296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379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Engraving from Micrographia, 1665, by Robert Hooke. | Wellcome Collection">
            <a:extLst>
              <a:ext uri="{FF2B5EF4-FFF2-40B4-BE49-F238E27FC236}">
                <a16:creationId xmlns:a16="http://schemas.microsoft.com/office/drawing/2014/main" id="{D5A46BD7-D0BC-FD20-E6CA-7766D4A915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74" t="2306" r="10492" b="4235"/>
          <a:stretch/>
        </p:blipFill>
        <p:spPr bwMode="auto">
          <a:xfrm>
            <a:off x="5818973" y="75716"/>
            <a:ext cx="4305562" cy="67065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D215293-E1AD-4383-4D3C-BFC65F242331}"/>
              </a:ext>
            </a:extLst>
          </p:cNvPr>
          <p:cNvSpPr txBox="1"/>
          <p:nvPr/>
        </p:nvSpPr>
        <p:spPr>
          <a:xfrm>
            <a:off x="513334" y="99757"/>
            <a:ext cx="1126150" cy="954107"/>
          </a:xfrm>
          <a:prstGeom prst="rect">
            <a:avLst/>
          </a:prstGeom>
          <a:noFill/>
        </p:spPr>
        <p:txBody>
          <a:bodyPr wrap="square" rtlCol="0">
            <a:spAutoFit/>
          </a:bodyPr>
          <a:lstStyle/>
          <a:p>
            <a:r>
              <a:rPr lang="en-GB" sz="2800" dirty="0">
                <a:solidFill>
                  <a:srgbClr val="C00000"/>
                </a:solidFill>
                <a:latin typeface="Arial" panose="020B0604020202020204" pitchFamily="34" charset="0"/>
                <a:cs typeface="Arial" panose="020B0604020202020204" pitchFamily="34" charset="0"/>
              </a:rPr>
              <a:t>10. </a:t>
            </a:r>
          </a:p>
          <a:p>
            <a:endParaRPr lang="en-GB" sz="28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90037B2-635F-CEC7-DFEA-88B7049A70B5}"/>
              </a:ext>
            </a:extLst>
          </p:cNvPr>
          <p:cNvSpPr txBox="1"/>
          <p:nvPr/>
        </p:nvSpPr>
        <p:spPr>
          <a:xfrm>
            <a:off x="10124535" y="-2996"/>
            <a:ext cx="1986185" cy="2246769"/>
          </a:xfrm>
          <a:prstGeom prst="rect">
            <a:avLst/>
          </a:prstGeom>
          <a:noFill/>
        </p:spPr>
        <p:txBody>
          <a:bodyPr wrap="square" rtlCol="0">
            <a:spAutoFit/>
          </a:bodyPr>
          <a:lstStyle/>
          <a:p>
            <a:r>
              <a:rPr lang="en-GB" sz="2800" dirty="0">
                <a:solidFill>
                  <a:srgbClr val="C00000"/>
                </a:solidFill>
                <a:latin typeface="Arial" panose="020B0604020202020204" pitchFamily="34" charset="0"/>
                <a:cs typeface="Arial" panose="020B0604020202020204" pitchFamily="34" charset="0"/>
              </a:rPr>
              <a:t>11. </a:t>
            </a:r>
          </a:p>
          <a:p>
            <a:r>
              <a:rPr lang="en-GB" sz="2800" dirty="0">
                <a:solidFill>
                  <a:srgbClr val="C00000"/>
                </a:solidFill>
                <a:latin typeface="Arial" panose="020B0604020202020204" pitchFamily="34" charset="0"/>
                <a:cs typeface="Arial" panose="020B0604020202020204" pitchFamily="34" charset="0"/>
              </a:rPr>
              <a:t>(Three points available) </a:t>
            </a:r>
          </a:p>
          <a:p>
            <a:endParaRPr lang="en-GB" sz="2800" dirty="0">
              <a:latin typeface="Arial" panose="020B0604020202020204" pitchFamily="34" charset="0"/>
              <a:cs typeface="Arial" panose="020B0604020202020204" pitchFamily="34" charset="0"/>
            </a:endParaRPr>
          </a:p>
        </p:txBody>
      </p:sp>
      <p:pic>
        <p:nvPicPr>
          <p:cNvPr id="9220" name="Picture 4" descr="Microscopic views of poppy seeds by Robert Hooke">
            <a:extLst>
              <a:ext uri="{FF2B5EF4-FFF2-40B4-BE49-F238E27FC236}">
                <a16:creationId xmlns:a16="http://schemas.microsoft.com/office/drawing/2014/main" id="{40339CD6-49B1-2310-6B29-004C8EDF62E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421" t="8679" r="17181" b="12956"/>
          <a:stretch/>
        </p:blipFill>
        <p:spPr bwMode="auto">
          <a:xfrm>
            <a:off x="1305465" y="75716"/>
            <a:ext cx="4284452" cy="6706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766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Microscopic views of poppy seeds by Robert Hooke">
            <a:extLst>
              <a:ext uri="{FF2B5EF4-FFF2-40B4-BE49-F238E27FC236}">
                <a16:creationId xmlns:a16="http://schemas.microsoft.com/office/drawing/2014/main" id="{40339CD6-49B1-2310-6B29-004C8EDF62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421" t="8679" r="17181" b="12956"/>
          <a:stretch/>
        </p:blipFill>
        <p:spPr bwMode="auto">
          <a:xfrm>
            <a:off x="1305465" y="75716"/>
            <a:ext cx="4284452" cy="670656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Engraving from Micrographia, 1665, by Robert Hooke. | Wellcome Collection">
            <a:extLst>
              <a:ext uri="{FF2B5EF4-FFF2-40B4-BE49-F238E27FC236}">
                <a16:creationId xmlns:a16="http://schemas.microsoft.com/office/drawing/2014/main" id="{D5A46BD7-D0BC-FD20-E6CA-7766D4A915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674" t="2306" r="10492" b="4235"/>
          <a:stretch/>
        </p:blipFill>
        <p:spPr bwMode="auto">
          <a:xfrm>
            <a:off x="6982183" y="603850"/>
            <a:ext cx="3904352" cy="60816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D215293-E1AD-4383-4D3C-BFC65F242331}"/>
              </a:ext>
            </a:extLst>
          </p:cNvPr>
          <p:cNvSpPr txBox="1"/>
          <p:nvPr/>
        </p:nvSpPr>
        <p:spPr>
          <a:xfrm>
            <a:off x="412228" y="71845"/>
            <a:ext cx="5683772" cy="800219"/>
          </a:xfrm>
          <a:prstGeom prst="rect">
            <a:avLst/>
          </a:prstGeom>
          <a:noFill/>
        </p:spPr>
        <p:txBody>
          <a:bodyPr wrap="square" rtlCol="0">
            <a:spAutoFit/>
          </a:bodyPr>
          <a:lstStyle/>
          <a:p>
            <a:r>
              <a:rPr lang="en-GB" sz="2800" b="1" dirty="0">
                <a:solidFill>
                  <a:schemeClr val="accent1">
                    <a:lumMod val="75000"/>
                  </a:schemeClr>
                </a:solidFill>
                <a:latin typeface="Arial" panose="020B0604020202020204" pitchFamily="34" charset="0"/>
                <a:cs typeface="Arial" panose="020B0604020202020204" pitchFamily="34" charset="0"/>
              </a:rPr>
              <a:t>10. Microscope</a:t>
            </a:r>
            <a:r>
              <a:rPr lang="en-GB" sz="2800" b="1" dirty="0">
                <a:solidFill>
                  <a:srgbClr val="C00000"/>
                </a:solidFill>
                <a:latin typeface="Arial" panose="020B0604020202020204" pitchFamily="34" charset="0"/>
                <a:cs typeface="Arial" panose="020B0604020202020204" pitchFamily="34" charset="0"/>
              </a:rPr>
              <a:t>   </a:t>
            </a:r>
            <a:r>
              <a:rPr lang="en-GB" sz="2800" dirty="0">
                <a:solidFill>
                  <a:srgbClr val="C00000"/>
                </a:solidFill>
                <a:latin typeface="Arial" panose="020B0604020202020204" pitchFamily="34" charset="0"/>
                <a:cs typeface="Arial" panose="020B0604020202020204" pitchFamily="34" charset="0"/>
              </a:rPr>
              <a:t>Poppy seeds </a:t>
            </a:r>
          </a:p>
          <a:p>
            <a:endParaRPr lang="en-GB"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90037B2-635F-CEC7-DFEA-88B7049A70B5}"/>
              </a:ext>
            </a:extLst>
          </p:cNvPr>
          <p:cNvSpPr txBox="1"/>
          <p:nvPr/>
        </p:nvSpPr>
        <p:spPr>
          <a:xfrm>
            <a:off x="9230898" y="3370137"/>
            <a:ext cx="3478784" cy="800219"/>
          </a:xfrm>
          <a:prstGeom prst="rect">
            <a:avLst/>
          </a:prstGeom>
          <a:noFill/>
        </p:spPr>
        <p:txBody>
          <a:bodyPr wrap="square" rtlCol="0">
            <a:spAutoFit/>
          </a:bodyPr>
          <a:lstStyle/>
          <a:p>
            <a:r>
              <a:rPr lang="en-GB" sz="2800" dirty="0">
                <a:solidFill>
                  <a:srgbClr val="C00000"/>
                </a:solidFill>
                <a:latin typeface="Arial" panose="020B0604020202020204" pitchFamily="34" charset="0"/>
                <a:cs typeface="Arial" panose="020B0604020202020204" pitchFamily="34" charset="0"/>
              </a:rPr>
              <a:t>Ice on marble</a:t>
            </a:r>
          </a:p>
          <a:p>
            <a:endParaRPr lang="en-GB" dirty="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CCE0D7D9-E8B4-65FE-22DA-F6953CA11452}"/>
              </a:ext>
            </a:extLst>
          </p:cNvPr>
          <p:cNvSpPr txBox="1"/>
          <p:nvPr/>
        </p:nvSpPr>
        <p:spPr>
          <a:xfrm>
            <a:off x="6485386" y="54801"/>
            <a:ext cx="5491024" cy="800219"/>
          </a:xfrm>
          <a:prstGeom prst="rect">
            <a:avLst/>
          </a:prstGeom>
          <a:noFill/>
        </p:spPr>
        <p:txBody>
          <a:bodyPr wrap="square" rtlCol="0">
            <a:spAutoFit/>
          </a:bodyPr>
          <a:lstStyle/>
          <a:p>
            <a:r>
              <a:rPr lang="en-GB" sz="2800" b="1" dirty="0">
                <a:solidFill>
                  <a:schemeClr val="accent1">
                    <a:lumMod val="75000"/>
                  </a:schemeClr>
                </a:solidFill>
                <a:latin typeface="Arial" panose="020B0604020202020204" pitchFamily="34" charset="0"/>
                <a:cs typeface="Arial" panose="020B0604020202020204" pitchFamily="34" charset="0"/>
              </a:rPr>
              <a:t>11. Microscope</a:t>
            </a:r>
            <a:r>
              <a:rPr lang="en-GB" sz="2800" b="1" dirty="0">
                <a:solidFill>
                  <a:srgbClr val="C00000"/>
                </a:solidFill>
                <a:latin typeface="Arial" panose="020B0604020202020204" pitchFamily="34" charset="0"/>
                <a:cs typeface="Arial" panose="020B0604020202020204" pitchFamily="34" charset="0"/>
              </a:rPr>
              <a:t>   </a:t>
            </a:r>
            <a:r>
              <a:rPr lang="en-GB" sz="2800" dirty="0">
                <a:solidFill>
                  <a:srgbClr val="C00000"/>
                </a:solidFill>
                <a:latin typeface="Arial" panose="020B0604020202020204" pitchFamily="34" charset="0"/>
                <a:cs typeface="Arial" panose="020B0604020202020204" pitchFamily="34" charset="0"/>
              </a:rPr>
              <a:t>Snowflakes </a:t>
            </a:r>
          </a:p>
          <a:p>
            <a:endParaRPr lang="en-GB"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7237174-869C-3DDC-619E-B3DAA2778F53}"/>
              </a:ext>
            </a:extLst>
          </p:cNvPr>
          <p:cNvSpPr txBox="1"/>
          <p:nvPr/>
        </p:nvSpPr>
        <p:spPr>
          <a:xfrm>
            <a:off x="6982183" y="5352574"/>
            <a:ext cx="2934529" cy="1231106"/>
          </a:xfrm>
          <a:prstGeom prst="rect">
            <a:avLst/>
          </a:prstGeom>
          <a:noFill/>
        </p:spPr>
        <p:txBody>
          <a:bodyPr wrap="square" rtlCol="0">
            <a:spAutoFit/>
          </a:bodyPr>
          <a:lstStyle/>
          <a:p>
            <a:r>
              <a:rPr lang="en-GB" sz="2800" dirty="0">
                <a:solidFill>
                  <a:srgbClr val="C00000"/>
                </a:solidFill>
                <a:latin typeface="Arial" panose="020B0604020202020204" pitchFamily="34" charset="0"/>
                <a:cs typeface="Arial" panose="020B0604020202020204" pitchFamily="34" charset="0"/>
              </a:rPr>
              <a:t>Ice on surface </a:t>
            </a:r>
          </a:p>
          <a:p>
            <a:r>
              <a:rPr lang="en-GB" sz="2800" dirty="0">
                <a:solidFill>
                  <a:srgbClr val="C00000"/>
                </a:solidFill>
                <a:latin typeface="Arial" panose="020B0604020202020204" pitchFamily="34" charset="0"/>
                <a:cs typeface="Arial" panose="020B0604020202020204" pitchFamily="34" charset="0"/>
              </a:rPr>
              <a:t>of urine</a:t>
            </a: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38918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Micrographia | work by Hooke | Britannica">
            <a:extLst>
              <a:ext uri="{FF2B5EF4-FFF2-40B4-BE49-F238E27FC236}">
                <a16:creationId xmlns:a16="http://schemas.microsoft.com/office/drawing/2014/main" id="{EB166BFC-3F34-4560-FBBD-5B548A5529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172" b="1998"/>
          <a:stretch/>
        </p:blipFill>
        <p:spPr bwMode="auto">
          <a:xfrm>
            <a:off x="3614468" y="16242"/>
            <a:ext cx="4974875" cy="68417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A5060B1-C65A-D929-8959-191010E5669F}"/>
              </a:ext>
            </a:extLst>
          </p:cNvPr>
          <p:cNvSpPr txBox="1"/>
          <p:nvPr/>
        </p:nvSpPr>
        <p:spPr>
          <a:xfrm>
            <a:off x="2570481" y="171182"/>
            <a:ext cx="909120" cy="954107"/>
          </a:xfrm>
          <a:prstGeom prst="rect">
            <a:avLst/>
          </a:prstGeom>
          <a:noFill/>
        </p:spPr>
        <p:txBody>
          <a:bodyPr wrap="square" rtlCol="0">
            <a:spAutoFit/>
          </a:bodyPr>
          <a:lstStyle/>
          <a:p>
            <a:r>
              <a:rPr lang="en-GB" sz="2800" dirty="0">
                <a:solidFill>
                  <a:srgbClr val="C00000"/>
                </a:solidFill>
                <a:latin typeface="Arial" panose="020B0604020202020204" pitchFamily="34" charset="0"/>
                <a:cs typeface="Arial" panose="020B0604020202020204" pitchFamily="34" charset="0"/>
              </a:rPr>
              <a:t>12.</a:t>
            </a:r>
          </a:p>
          <a:p>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568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Micrographia | work by Hooke | Britannica">
            <a:extLst>
              <a:ext uri="{FF2B5EF4-FFF2-40B4-BE49-F238E27FC236}">
                <a16:creationId xmlns:a16="http://schemas.microsoft.com/office/drawing/2014/main" id="{EB166BFC-3F34-4560-FBBD-5B548A5529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172" b="1998"/>
          <a:stretch/>
        </p:blipFill>
        <p:spPr bwMode="auto">
          <a:xfrm>
            <a:off x="3524522" y="16242"/>
            <a:ext cx="4974875" cy="68417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A5060B1-C65A-D929-8959-191010E5669F}"/>
              </a:ext>
            </a:extLst>
          </p:cNvPr>
          <p:cNvSpPr txBox="1"/>
          <p:nvPr/>
        </p:nvSpPr>
        <p:spPr>
          <a:xfrm>
            <a:off x="220632" y="314404"/>
            <a:ext cx="3394127" cy="800219"/>
          </a:xfrm>
          <a:prstGeom prst="rect">
            <a:avLst/>
          </a:prstGeom>
          <a:noFill/>
        </p:spPr>
        <p:txBody>
          <a:bodyPr wrap="square" rtlCol="0">
            <a:spAutoFit/>
          </a:bodyPr>
          <a:lstStyle/>
          <a:p>
            <a:r>
              <a:rPr lang="en-GB" sz="2800" b="1" dirty="0">
                <a:solidFill>
                  <a:schemeClr val="accent1">
                    <a:lumMod val="75000"/>
                  </a:schemeClr>
                </a:solidFill>
                <a:latin typeface="Arial" panose="020B0604020202020204" pitchFamily="34" charset="0"/>
                <a:cs typeface="Arial" panose="020B0604020202020204" pitchFamily="34" charset="0"/>
              </a:rPr>
              <a:t>12. Microscope</a:t>
            </a:r>
          </a:p>
          <a:p>
            <a:endParaRPr lang="en-GB"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5B456CFE-CFB0-0C1E-88C6-03D4E1B50D49}"/>
              </a:ext>
            </a:extLst>
          </p:cNvPr>
          <p:cNvSpPr/>
          <p:nvPr/>
        </p:nvSpPr>
        <p:spPr>
          <a:xfrm>
            <a:off x="239853" y="1114623"/>
            <a:ext cx="3099896" cy="3416320"/>
          </a:xfrm>
          <a:prstGeom prst="rect">
            <a:avLst/>
          </a:prstGeom>
        </p:spPr>
        <p:txBody>
          <a:bodyPr wrap="square">
            <a:spAutoFit/>
          </a:bodyPr>
          <a:lstStyle/>
          <a:p>
            <a:r>
              <a:rPr lang="en-GB" sz="2400" i="1" dirty="0">
                <a:solidFill>
                  <a:srgbClr val="3366FF"/>
                </a:solidFill>
                <a:latin typeface="Arial" panose="020B0604020202020204" pitchFamily="34" charset="0"/>
                <a:cs typeface="Arial" panose="020B0604020202020204" pitchFamily="34" charset="0"/>
              </a:rPr>
              <a:t>“I took a good clear piece of Cork and with a Pen-knife </a:t>
            </a:r>
            <a:r>
              <a:rPr lang="en-GB" sz="2400" i="1" dirty="0" err="1">
                <a:solidFill>
                  <a:srgbClr val="3366FF"/>
                </a:solidFill>
                <a:latin typeface="Arial" panose="020B0604020202020204" pitchFamily="34" charset="0"/>
                <a:cs typeface="Arial" panose="020B0604020202020204" pitchFamily="34" charset="0"/>
              </a:rPr>
              <a:t>sharpen'd</a:t>
            </a:r>
            <a:r>
              <a:rPr lang="en-GB" sz="2400" i="1" dirty="0">
                <a:solidFill>
                  <a:srgbClr val="3366FF"/>
                </a:solidFill>
                <a:latin typeface="Arial" panose="020B0604020202020204" pitchFamily="34" charset="0"/>
                <a:cs typeface="Arial" panose="020B0604020202020204" pitchFamily="34" charset="0"/>
              </a:rPr>
              <a:t> as keen as a Razor, I cut a piece of it off,..  then examining it very diligently with a Microscope...</a:t>
            </a:r>
          </a:p>
        </p:txBody>
      </p:sp>
      <p:sp>
        <p:nvSpPr>
          <p:cNvPr id="4" name="Rectangle 3">
            <a:extLst>
              <a:ext uri="{FF2B5EF4-FFF2-40B4-BE49-F238E27FC236}">
                <a16:creationId xmlns:a16="http://schemas.microsoft.com/office/drawing/2014/main" id="{6D1AFEF9-4421-EF07-37C4-53B4A0E7CB25}"/>
              </a:ext>
            </a:extLst>
          </p:cNvPr>
          <p:cNvSpPr/>
          <p:nvPr/>
        </p:nvSpPr>
        <p:spPr>
          <a:xfrm>
            <a:off x="175514" y="4717226"/>
            <a:ext cx="3394127" cy="830997"/>
          </a:xfrm>
          <a:prstGeom prst="rect">
            <a:avLst/>
          </a:prstGeom>
        </p:spPr>
        <p:txBody>
          <a:bodyPr wrap="square">
            <a:spAutoFit/>
          </a:bodyPr>
          <a:lstStyle/>
          <a:p>
            <a:r>
              <a:rPr lang="en-GB" sz="2400" i="1" dirty="0">
                <a:solidFill>
                  <a:srgbClr val="3366FF"/>
                </a:solidFill>
                <a:latin typeface="Arial" panose="020B0604020202020204" pitchFamily="34" charset="0"/>
                <a:cs typeface="Arial" panose="020B0604020202020204" pitchFamily="34" charset="0"/>
              </a:rPr>
              <a:t>constituted of a great many little boxes</a:t>
            </a:r>
          </a:p>
        </p:txBody>
      </p:sp>
      <p:sp>
        <p:nvSpPr>
          <p:cNvPr id="5" name="Rectangle 4">
            <a:extLst>
              <a:ext uri="{FF2B5EF4-FFF2-40B4-BE49-F238E27FC236}">
                <a16:creationId xmlns:a16="http://schemas.microsoft.com/office/drawing/2014/main" id="{978D57CD-C0BF-A7DC-0846-F749ECB3D51E}"/>
              </a:ext>
            </a:extLst>
          </p:cNvPr>
          <p:cNvSpPr/>
          <p:nvPr/>
        </p:nvSpPr>
        <p:spPr>
          <a:xfrm>
            <a:off x="8610599" y="314404"/>
            <a:ext cx="3646306" cy="6370975"/>
          </a:xfrm>
          <a:prstGeom prst="rect">
            <a:avLst/>
          </a:prstGeom>
        </p:spPr>
        <p:txBody>
          <a:bodyPr wrap="square">
            <a:spAutoFit/>
          </a:bodyPr>
          <a:lstStyle/>
          <a:p>
            <a:r>
              <a:rPr lang="en-GB" sz="2400" i="1" dirty="0">
                <a:solidFill>
                  <a:srgbClr val="3366FF"/>
                </a:solidFill>
                <a:latin typeface="Arial" panose="020B0604020202020204" pitchFamily="34" charset="0"/>
                <a:cs typeface="Arial" panose="020B0604020202020204" pitchFamily="34" charset="0"/>
              </a:rPr>
              <a:t>the first microscopical pores I ever saw, and perhaps, that were ever seen, for I had not met with any Writer or Person, that had made any mention of them before this) but me thought I had with the discovery of them..”</a:t>
            </a:r>
          </a:p>
          <a:p>
            <a:endParaRPr lang="en-GB" sz="2400" dirty="0">
              <a:solidFill>
                <a:srgbClr val="3366FF"/>
              </a:solidFill>
              <a:latin typeface="Arial" panose="020B0604020202020204" pitchFamily="34" charset="0"/>
              <a:cs typeface="Arial" panose="020B0604020202020204" pitchFamily="34" charset="0"/>
            </a:endParaRPr>
          </a:p>
          <a:p>
            <a:r>
              <a:rPr lang="en-GB" sz="2400" b="1" dirty="0">
                <a:solidFill>
                  <a:srgbClr val="C00000"/>
                </a:solidFill>
                <a:latin typeface="Arial" panose="020B0604020202020204" pitchFamily="34" charset="0"/>
                <a:cs typeface="Arial" panose="020B0604020202020204" pitchFamily="34" charset="0"/>
              </a:rPr>
              <a:t>What did Robert Hooke discover? </a:t>
            </a:r>
          </a:p>
          <a:p>
            <a:endParaRPr lang="en-GB" sz="2400" dirty="0">
              <a:solidFill>
                <a:srgbClr val="3366FF"/>
              </a:solidFill>
              <a:latin typeface="Arial" panose="020B0604020202020204" pitchFamily="34" charset="0"/>
              <a:cs typeface="Arial" panose="020B0604020202020204" pitchFamily="34" charset="0"/>
            </a:endParaRPr>
          </a:p>
          <a:p>
            <a:r>
              <a:rPr lang="en-GB" sz="2400" u="sng" dirty="0">
                <a:solidFill>
                  <a:srgbClr val="3366FF"/>
                </a:solidFill>
                <a:latin typeface="Arial" panose="020B0604020202020204" pitchFamily="34" charset="0"/>
                <a:cs typeface="Arial" panose="020B0604020202020204" pitchFamily="34" charset="0"/>
              </a:rPr>
              <a:t>Hint</a:t>
            </a:r>
            <a:r>
              <a:rPr lang="en-GB" sz="2400" dirty="0">
                <a:solidFill>
                  <a:srgbClr val="3366FF"/>
                </a:solidFill>
                <a:latin typeface="Arial" panose="020B0604020202020204" pitchFamily="34" charset="0"/>
                <a:cs typeface="Arial" panose="020B0604020202020204" pitchFamily="34" charset="0"/>
              </a:rPr>
              <a:t>: Another name for </a:t>
            </a:r>
          </a:p>
          <a:p>
            <a:r>
              <a:rPr lang="en-GB" sz="2400" dirty="0">
                <a:solidFill>
                  <a:srgbClr val="3366FF"/>
                </a:solidFill>
                <a:latin typeface="Arial" panose="020B0604020202020204" pitchFamily="34" charset="0"/>
                <a:cs typeface="Arial" panose="020B0604020202020204" pitchFamily="34" charset="0"/>
              </a:rPr>
              <a:t>a little room (in a prison)…</a:t>
            </a:r>
          </a:p>
        </p:txBody>
      </p:sp>
    </p:spTree>
    <p:extLst>
      <p:ext uri="{BB962C8B-B14F-4D97-AF65-F5344CB8AC3E}">
        <p14:creationId xmlns:p14="http://schemas.microsoft.com/office/powerpoint/2010/main" val="8008185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Micrographia | work by Hooke | Britannica">
            <a:extLst>
              <a:ext uri="{FF2B5EF4-FFF2-40B4-BE49-F238E27FC236}">
                <a16:creationId xmlns:a16="http://schemas.microsoft.com/office/drawing/2014/main" id="{EB166BFC-3F34-4560-FBBD-5B548A5529C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172" b="1998"/>
          <a:stretch/>
        </p:blipFill>
        <p:spPr bwMode="auto">
          <a:xfrm>
            <a:off x="3524522" y="16242"/>
            <a:ext cx="4974875" cy="68417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A5060B1-C65A-D929-8959-191010E5669F}"/>
              </a:ext>
            </a:extLst>
          </p:cNvPr>
          <p:cNvSpPr txBox="1"/>
          <p:nvPr/>
        </p:nvSpPr>
        <p:spPr>
          <a:xfrm>
            <a:off x="220632" y="314404"/>
            <a:ext cx="3394127"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4472C4">
                    <a:lumMod val="75000"/>
                  </a:srgbClr>
                </a:solidFill>
                <a:effectLst/>
                <a:uLnTx/>
                <a:uFillTx/>
                <a:latin typeface="Arial" panose="020B0604020202020204" pitchFamily="34" charset="0"/>
                <a:ea typeface="+mn-ea"/>
                <a:cs typeface="Arial" panose="020B0604020202020204" pitchFamily="34" charset="0"/>
              </a:rPr>
              <a:t>12. Microscope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Rectangle 2">
            <a:extLst>
              <a:ext uri="{FF2B5EF4-FFF2-40B4-BE49-F238E27FC236}">
                <a16:creationId xmlns:a16="http://schemas.microsoft.com/office/drawing/2014/main" id="{5B456CFE-CFB0-0C1E-88C6-03D4E1B50D49}"/>
              </a:ext>
            </a:extLst>
          </p:cNvPr>
          <p:cNvSpPr/>
          <p:nvPr/>
        </p:nvSpPr>
        <p:spPr>
          <a:xfrm>
            <a:off x="239853" y="1114623"/>
            <a:ext cx="3099896" cy="34163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3366FF"/>
                </a:solidFill>
                <a:effectLst/>
                <a:uLnTx/>
                <a:uFillTx/>
                <a:latin typeface="Arial" panose="020B0604020202020204" pitchFamily="34" charset="0"/>
                <a:ea typeface="+mn-ea"/>
                <a:cs typeface="Arial" panose="020B0604020202020204" pitchFamily="34" charset="0"/>
              </a:rPr>
              <a:t>“I took a good clear piece of Cork and with a Pen-knife </a:t>
            </a:r>
            <a:r>
              <a:rPr kumimoji="0" lang="en-GB" sz="2400" b="0" i="1" u="none" strike="noStrike" kern="1200" cap="none" spc="0" normalizeH="0" baseline="0" noProof="0" dirty="0" err="1">
                <a:ln>
                  <a:noFill/>
                </a:ln>
                <a:solidFill>
                  <a:srgbClr val="3366FF"/>
                </a:solidFill>
                <a:effectLst/>
                <a:uLnTx/>
                <a:uFillTx/>
                <a:latin typeface="Arial" panose="020B0604020202020204" pitchFamily="34" charset="0"/>
                <a:ea typeface="+mn-ea"/>
                <a:cs typeface="Arial" panose="020B0604020202020204" pitchFamily="34" charset="0"/>
              </a:rPr>
              <a:t>sharpen'd</a:t>
            </a:r>
            <a:r>
              <a:rPr kumimoji="0" lang="en-GB" sz="2400" b="0" i="1" u="none" strike="noStrike" kern="1200" cap="none" spc="0" normalizeH="0" baseline="0" noProof="0" dirty="0">
                <a:ln>
                  <a:noFill/>
                </a:ln>
                <a:solidFill>
                  <a:srgbClr val="3366FF"/>
                </a:solidFill>
                <a:effectLst/>
                <a:uLnTx/>
                <a:uFillTx/>
                <a:latin typeface="Arial" panose="020B0604020202020204" pitchFamily="34" charset="0"/>
                <a:ea typeface="+mn-ea"/>
                <a:cs typeface="Arial" panose="020B0604020202020204" pitchFamily="34" charset="0"/>
              </a:rPr>
              <a:t> as keen as a Razor, I cut a piece of it off,..  then examining it very diligently with a Microscope...</a:t>
            </a:r>
          </a:p>
        </p:txBody>
      </p:sp>
      <p:sp>
        <p:nvSpPr>
          <p:cNvPr id="4" name="Rectangle 3">
            <a:extLst>
              <a:ext uri="{FF2B5EF4-FFF2-40B4-BE49-F238E27FC236}">
                <a16:creationId xmlns:a16="http://schemas.microsoft.com/office/drawing/2014/main" id="{6D1AFEF9-4421-EF07-37C4-53B4A0E7CB25}"/>
              </a:ext>
            </a:extLst>
          </p:cNvPr>
          <p:cNvSpPr/>
          <p:nvPr/>
        </p:nvSpPr>
        <p:spPr>
          <a:xfrm>
            <a:off x="175514" y="4717226"/>
            <a:ext cx="3394127"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3366FF"/>
                </a:solidFill>
                <a:effectLst/>
                <a:uLnTx/>
                <a:uFillTx/>
                <a:latin typeface="Arial" panose="020B0604020202020204" pitchFamily="34" charset="0"/>
                <a:ea typeface="+mn-ea"/>
                <a:cs typeface="Arial" panose="020B0604020202020204" pitchFamily="34" charset="0"/>
              </a:rPr>
              <a:t>constituted of a great many little boxes</a:t>
            </a:r>
          </a:p>
        </p:txBody>
      </p:sp>
      <p:sp>
        <p:nvSpPr>
          <p:cNvPr id="5" name="Rectangle 4">
            <a:extLst>
              <a:ext uri="{FF2B5EF4-FFF2-40B4-BE49-F238E27FC236}">
                <a16:creationId xmlns:a16="http://schemas.microsoft.com/office/drawing/2014/main" id="{978D57CD-C0BF-A7DC-0846-F749ECB3D51E}"/>
              </a:ext>
            </a:extLst>
          </p:cNvPr>
          <p:cNvSpPr/>
          <p:nvPr/>
        </p:nvSpPr>
        <p:spPr>
          <a:xfrm>
            <a:off x="8610599" y="314404"/>
            <a:ext cx="3646306" cy="61247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3366FF"/>
                </a:solidFill>
                <a:effectLst/>
                <a:uLnTx/>
                <a:uFillTx/>
                <a:latin typeface="Arial" panose="020B0604020202020204" pitchFamily="34" charset="0"/>
                <a:ea typeface="+mn-ea"/>
                <a:cs typeface="Arial" panose="020B0604020202020204" pitchFamily="34" charset="0"/>
              </a:rPr>
              <a:t>the first microscopical pores I ever saw, and perhaps, that were ever seen, for I had not met with any Writer or Person, that had made any mention of them before this) but me thought I had with the discovery of them..”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rgbClr val="3366F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C00000"/>
                </a:solidFill>
                <a:effectLst/>
                <a:uLnTx/>
                <a:uFillTx/>
                <a:latin typeface="Arial" panose="020B0604020202020204" pitchFamily="34" charset="0"/>
                <a:ea typeface="+mn-ea"/>
                <a:cs typeface="Arial" panose="020B0604020202020204" pitchFamily="34" charset="0"/>
              </a:rPr>
              <a:t>What did Robert Hooke discover?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4000" b="1" dirty="0">
              <a:solidFill>
                <a:srgbClr val="3366F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1" i="0" strike="noStrike" kern="1200" cap="none" spc="0" normalizeH="0" baseline="0" noProof="0" dirty="0">
                <a:ln>
                  <a:noFill/>
                </a:ln>
                <a:solidFill>
                  <a:srgbClr val="3366FF"/>
                </a:solidFill>
                <a:effectLst/>
                <a:uLnTx/>
                <a:uFillTx/>
                <a:latin typeface="Arial" panose="020B0604020202020204" pitchFamily="34" charset="0"/>
                <a:cs typeface="Arial" panose="020B0604020202020204" pitchFamily="34" charset="0"/>
              </a:rPr>
              <a:t>Cells! </a:t>
            </a:r>
          </a:p>
        </p:txBody>
      </p:sp>
    </p:spTree>
    <p:extLst>
      <p:ext uri="{BB962C8B-B14F-4D97-AF65-F5344CB8AC3E}">
        <p14:creationId xmlns:p14="http://schemas.microsoft.com/office/powerpoint/2010/main" val="2539010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Micrographia: or some physiological descriptions of minute bodies made by magnifying glasses. With observations and inquiries thereupon / By R. Hooke.">
            <a:extLst>
              <a:ext uri="{FF2B5EF4-FFF2-40B4-BE49-F238E27FC236}">
                <a16:creationId xmlns:a16="http://schemas.microsoft.com/office/drawing/2014/main" id="{DE9CCD57-D63F-AC23-4448-6BDCBD2B62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186" y="521752"/>
            <a:ext cx="5129584" cy="544216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028EC41-CA8C-9FC5-652F-007EF9B37EF9}"/>
              </a:ext>
            </a:extLst>
          </p:cNvPr>
          <p:cNvSpPr txBox="1"/>
          <p:nvPr/>
        </p:nvSpPr>
        <p:spPr>
          <a:xfrm>
            <a:off x="5342821" y="1253882"/>
            <a:ext cx="6655095" cy="4708981"/>
          </a:xfrm>
          <a:prstGeom prst="rect">
            <a:avLst/>
          </a:prstGeom>
          <a:noFill/>
        </p:spPr>
        <p:txBody>
          <a:bodyPr wrap="square">
            <a:spAutoFit/>
          </a:bodyPr>
          <a:lstStyle/>
          <a:p>
            <a:pPr algn="ctr"/>
            <a:r>
              <a:rPr lang="en-GB" sz="4400" b="1" i="0" dirty="0" err="1">
                <a:solidFill>
                  <a:srgbClr val="C00000"/>
                </a:solidFill>
                <a:effectLst/>
                <a:latin typeface="Arial" panose="020B0604020202020204" pitchFamily="34" charset="0"/>
                <a:cs typeface="Arial" panose="020B0604020202020204" pitchFamily="34" charset="0"/>
              </a:rPr>
              <a:t>Micrographia</a:t>
            </a:r>
            <a:endParaRPr lang="en-GB" sz="4400" b="0" i="0" dirty="0">
              <a:solidFill>
                <a:srgbClr val="C00000"/>
              </a:solidFill>
              <a:effectLst/>
              <a:latin typeface="Arial" panose="020B0604020202020204" pitchFamily="34" charset="0"/>
              <a:cs typeface="Arial" panose="020B0604020202020204" pitchFamily="34" charset="0"/>
            </a:endParaRPr>
          </a:p>
          <a:p>
            <a:pPr algn="ctr"/>
            <a:endParaRPr lang="en-GB" sz="3200" b="1" i="1" dirty="0">
              <a:solidFill>
                <a:srgbClr val="003452"/>
              </a:solidFill>
              <a:effectLst/>
              <a:latin typeface="Arial" panose="020B0604020202020204" pitchFamily="34" charset="0"/>
              <a:cs typeface="Arial" panose="020B0604020202020204" pitchFamily="34" charset="0"/>
            </a:endParaRPr>
          </a:p>
          <a:p>
            <a:pPr algn="ctr"/>
            <a:r>
              <a:rPr lang="en-GB" sz="3200" b="1" i="1" dirty="0">
                <a:solidFill>
                  <a:schemeClr val="accent1">
                    <a:lumMod val="75000"/>
                  </a:schemeClr>
                </a:solidFill>
                <a:effectLst/>
                <a:latin typeface="Arial" panose="020B0604020202020204" pitchFamily="34" charset="0"/>
                <a:cs typeface="Arial" panose="020B0604020202020204" pitchFamily="34" charset="0"/>
              </a:rPr>
              <a:t>Take a look down a microscope and make your own observations and inquiries thereupon…</a:t>
            </a:r>
          </a:p>
          <a:p>
            <a:pPr algn="ctr"/>
            <a:endParaRPr lang="en-GB" sz="3200" b="1" i="1" dirty="0">
              <a:solidFill>
                <a:schemeClr val="accent1">
                  <a:lumMod val="75000"/>
                </a:schemeClr>
              </a:solidFill>
              <a:latin typeface="Arial" panose="020B0604020202020204" pitchFamily="34" charset="0"/>
              <a:cs typeface="Arial" panose="020B0604020202020204" pitchFamily="34" charset="0"/>
            </a:endParaRPr>
          </a:p>
          <a:p>
            <a:pPr algn="ctr"/>
            <a:r>
              <a:rPr lang="en-GB" sz="3200" b="1" i="1" dirty="0">
                <a:solidFill>
                  <a:schemeClr val="accent1">
                    <a:lumMod val="75000"/>
                  </a:schemeClr>
                </a:solidFill>
                <a:latin typeface="Arial" panose="020B0604020202020204" pitchFamily="34" charset="0"/>
                <a:cs typeface="Arial" panose="020B0604020202020204" pitchFamily="34" charset="0"/>
              </a:rPr>
              <a:t>Get drawing!</a:t>
            </a:r>
          </a:p>
          <a:p>
            <a:pPr algn="ctr"/>
            <a:r>
              <a:rPr lang="en-GB" sz="3200" b="1" i="1" dirty="0">
                <a:solidFill>
                  <a:schemeClr val="accent1">
                    <a:lumMod val="75000"/>
                  </a:schemeClr>
                </a:solidFill>
                <a:latin typeface="Arial" panose="020B0604020202020204" pitchFamily="34" charset="0"/>
                <a:cs typeface="Arial" panose="020B0604020202020204" pitchFamily="34" charset="0"/>
              </a:rPr>
              <a:t>Find out more: </a:t>
            </a:r>
            <a:r>
              <a:rPr lang="en-GB" sz="3200" b="1" i="1" dirty="0">
                <a:solidFill>
                  <a:schemeClr val="accent1">
                    <a:lumMod val="75000"/>
                  </a:schemeClr>
                </a:solidFill>
                <a:latin typeface="Arial" panose="020B0604020202020204" pitchFamily="34" charset="0"/>
                <a:cs typeface="Arial" panose="020B0604020202020204" pitchFamily="34" charset="0"/>
                <a:hlinkClick r:id="rId3"/>
              </a:rPr>
              <a:t>rcpath.org/</a:t>
            </a:r>
            <a:r>
              <a:rPr lang="en-GB" sz="3200" b="1" i="1" dirty="0" err="1">
                <a:solidFill>
                  <a:schemeClr val="accent1">
                    <a:lumMod val="75000"/>
                  </a:schemeClr>
                </a:solidFill>
                <a:latin typeface="Arial" panose="020B0604020202020204" pitchFamily="34" charset="0"/>
                <a:cs typeface="Arial" panose="020B0604020202020204" pitchFamily="34" charset="0"/>
                <a:hlinkClick r:id="rId3"/>
              </a:rPr>
              <a:t>discoveringcells</a:t>
            </a:r>
            <a:endParaRPr lang="en-GB" sz="3200" dirty="0">
              <a:solidFill>
                <a:schemeClr val="accent1">
                  <a:lumMod val="75000"/>
                </a:schemeClr>
              </a:solidFill>
              <a:latin typeface="Arial" panose="020B0604020202020204" pitchFamily="34" charset="0"/>
              <a:cs typeface="Arial" panose="020B0604020202020204" pitchFamily="34" charset="0"/>
            </a:endParaRPr>
          </a:p>
        </p:txBody>
      </p:sp>
      <p:pic>
        <p:nvPicPr>
          <p:cNvPr id="2" name="Picture 1" descr="Homepage">
            <a:extLst>
              <a:ext uri="{FF2B5EF4-FFF2-40B4-BE49-F238E27FC236}">
                <a16:creationId xmlns:a16="http://schemas.microsoft.com/office/drawing/2014/main" id="{7EAEBF32-0CEE-E983-59CD-D08A1EECF121}"/>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3121" y="6336248"/>
            <a:ext cx="1600131" cy="44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22970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Micrographia: or some physiological descriptions of minute bodies made by magnifying glasses. With observations and inquiries thereupon / By R. Hooke.">
            <a:extLst>
              <a:ext uri="{FF2B5EF4-FFF2-40B4-BE49-F238E27FC236}">
                <a16:creationId xmlns:a16="http://schemas.microsoft.com/office/drawing/2014/main" id="{5A2EACE6-3B82-2441-9AE3-A90373F84E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8578" y="267752"/>
            <a:ext cx="5643671" cy="598758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E1CEB0D-51B3-D387-D800-093C47EA192B}"/>
              </a:ext>
            </a:extLst>
          </p:cNvPr>
          <p:cNvSpPr txBox="1"/>
          <p:nvPr/>
        </p:nvSpPr>
        <p:spPr>
          <a:xfrm>
            <a:off x="6096000" y="182692"/>
            <a:ext cx="5879806" cy="5755422"/>
          </a:xfrm>
          <a:prstGeom prst="rect">
            <a:avLst/>
          </a:prstGeom>
          <a:noFill/>
        </p:spPr>
        <p:txBody>
          <a:bodyPr wrap="square" rtlCol="0">
            <a:spAutoFit/>
          </a:bodyPr>
          <a:lstStyle/>
          <a:p>
            <a:r>
              <a:rPr lang="en-GB" sz="4400" dirty="0">
                <a:solidFill>
                  <a:srgbClr val="C00000"/>
                </a:solidFill>
                <a:latin typeface="Arial" panose="020B0604020202020204" pitchFamily="34" charset="0"/>
                <a:cs typeface="Arial" panose="020B0604020202020204" pitchFamily="34" charset="0"/>
              </a:rPr>
              <a:t>Quiz: </a:t>
            </a:r>
          </a:p>
          <a:p>
            <a:endParaRPr lang="en-GB" sz="2400" dirty="0">
              <a:latin typeface="Arial" panose="020B0604020202020204" pitchFamily="34" charset="0"/>
              <a:cs typeface="Arial" panose="020B0604020202020204" pitchFamily="34" charset="0"/>
            </a:endParaRPr>
          </a:p>
          <a:p>
            <a:pPr marL="342900" indent="-342900">
              <a:buAutoNum type="arabicPeriod"/>
            </a:pPr>
            <a:r>
              <a:rPr lang="en-GB" sz="2400" b="1" i="1" dirty="0">
                <a:solidFill>
                  <a:srgbClr val="002060"/>
                </a:solidFill>
                <a:latin typeface="Arial" panose="020B0604020202020204" pitchFamily="34" charset="0"/>
                <a:cs typeface="Arial" panose="020B0604020202020204" pitchFamily="34" charset="0"/>
              </a:rPr>
              <a:t>Which of these statements are true about Robert Hooke?</a:t>
            </a:r>
          </a:p>
          <a:p>
            <a:pPr marL="342900" indent="-342900">
              <a:buAutoNum type="arabicPeriod"/>
            </a:pPr>
            <a:endParaRPr lang="en-GB" sz="2400" dirty="0">
              <a:latin typeface="Arial" panose="020B0604020202020204" pitchFamily="34" charset="0"/>
              <a:cs typeface="Arial" panose="020B0604020202020204" pitchFamily="34" charset="0"/>
            </a:endParaRPr>
          </a:p>
          <a:p>
            <a:pPr marL="400050" indent="-400050">
              <a:buFont typeface="+mj-lt"/>
              <a:buAutoNum type="romanUcPeriod"/>
            </a:pPr>
            <a:r>
              <a:rPr lang="en-GB" sz="2400" dirty="0">
                <a:latin typeface="Arial" panose="020B0604020202020204" pitchFamily="34" charset="0"/>
                <a:cs typeface="Arial" panose="020B0604020202020204" pitchFamily="34" charset="0"/>
              </a:rPr>
              <a:t>He made his own microscopes &amp; telescopes</a:t>
            </a:r>
          </a:p>
          <a:p>
            <a:pPr marL="400050" indent="-400050">
              <a:buFont typeface="+mj-lt"/>
              <a:buAutoNum type="romanUcPeriod"/>
            </a:pPr>
            <a:r>
              <a:rPr lang="en-GB" sz="2400" dirty="0">
                <a:latin typeface="Arial" panose="020B0604020202020204" pitchFamily="34" charset="0"/>
                <a:cs typeface="Arial" panose="020B0604020202020204" pitchFamily="34" charset="0"/>
              </a:rPr>
              <a:t>Helped re-build London after the Great Fire in 1666</a:t>
            </a:r>
          </a:p>
          <a:p>
            <a:pPr marL="400050" indent="-400050">
              <a:buFont typeface="+mj-lt"/>
              <a:buAutoNum type="romanUcPeriod"/>
            </a:pPr>
            <a:r>
              <a:rPr lang="en-GB" sz="2400" dirty="0">
                <a:latin typeface="Arial" panose="020B0604020202020204" pitchFamily="34" charset="0"/>
                <a:cs typeface="Arial" panose="020B0604020202020204" pitchFamily="34" charset="0"/>
              </a:rPr>
              <a:t>Studied elasticity and has a law named after him</a:t>
            </a:r>
          </a:p>
          <a:p>
            <a:pPr marL="400050" indent="-400050">
              <a:buFont typeface="+mj-lt"/>
              <a:buAutoNum type="romanUcPeriod"/>
            </a:pPr>
            <a:r>
              <a:rPr lang="en-GB" sz="2400" dirty="0">
                <a:latin typeface="Arial" panose="020B0604020202020204" pitchFamily="34" charset="0"/>
                <a:cs typeface="Arial" panose="020B0604020202020204" pitchFamily="34" charset="0"/>
              </a:rPr>
              <a:t>There are no portraits as he didn’t like portraits</a:t>
            </a: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5C0D0452-26D6-E51C-3D91-BFEFD5912341}"/>
              </a:ext>
            </a:extLst>
          </p:cNvPr>
          <p:cNvSpPr txBox="1"/>
          <p:nvPr/>
        </p:nvSpPr>
        <p:spPr>
          <a:xfrm>
            <a:off x="6096000" y="5273356"/>
            <a:ext cx="5898078" cy="1754326"/>
          </a:xfrm>
          <a:prstGeom prst="rect">
            <a:avLst/>
          </a:prstGeom>
          <a:noFill/>
        </p:spPr>
        <p:txBody>
          <a:bodyPr wrap="square" rtlCol="0">
            <a:spAutoFit/>
          </a:bodyPr>
          <a:lstStyle/>
          <a:p>
            <a:endParaRPr lang="en-GB" sz="2400" dirty="0">
              <a:latin typeface="Arial" panose="020B0604020202020204" pitchFamily="34" charset="0"/>
              <a:cs typeface="Arial" panose="020B0604020202020204" pitchFamily="34" charset="0"/>
            </a:endParaRPr>
          </a:p>
          <a:p>
            <a:r>
              <a:rPr lang="en-GB" sz="2400" b="1" i="1" dirty="0">
                <a:solidFill>
                  <a:srgbClr val="002060"/>
                </a:solidFill>
                <a:latin typeface="Arial" panose="020B0604020202020204" pitchFamily="34" charset="0"/>
                <a:cs typeface="Arial" panose="020B0604020202020204" pitchFamily="34" charset="0"/>
              </a:rPr>
              <a:t>2.-12. – Guess what Robert Hooke drew down his microscope/telescope….</a:t>
            </a:r>
            <a:endParaRPr lang="en-GB" sz="2400"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3422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Micrographia: or some physiological descriptions of minute bodies made by magnifying glasses. With observations and inquiries thereupon / By R. Hooke.">
            <a:extLst>
              <a:ext uri="{FF2B5EF4-FFF2-40B4-BE49-F238E27FC236}">
                <a16:creationId xmlns:a16="http://schemas.microsoft.com/office/drawing/2014/main" id="{5A2EACE6-3B82-2441-9AE3-A90373F84E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2574" y="267752"/>
            <a:ext cx="5579676" cy="591968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3E1CEB0D-51B3-D387-D800-093C47EA192B}"/>
              </a:ext>
            </a:extLst>
          </p:cNvPr>
          <p:cNvSpPr txBox="1"/>
          <p:nvPr/>
        </p:nvSpPr>
        <p:spPr>
          <a:xfrm>
            <a:off x="6039292" y="-240184"/>
            <a:ext cx="5879806" cy="6032421"/>
          </a:xfrm>
          <a:prstGeom prst="rect">
            <a:avLst/>
          </a:prstGeom>
          <a:noFill/>
        </p:spPr>
        <p:txBody>
          <a:bodyPr wrap="square" rtlCol="0">
            <a:spAutoFit/>
          </a:bodyPr>
          <a:lstStyle/>
          <a:p>
            <a:endParaRPr lang="en-GB" sz="2400" dirty="0">
              <a:latin typeface="Arial" panose="020B0604020202020204" pitchFamily="34" charset="0"/>
              <a:cs typeface="Arial" panose="020B0604020202020204" pitchFamily="34" charset="0"/>
            </a:endParaRPr>
          </a:p>
          <a:p>
            <a:pPr marL="342900" indent="-342900">
              <a:buAutoNum type="arabicPeriod"/>
            </a:pPr>
            <a:r>
              <a:rPr lang="en-GB" sz="2800" b="1" i="1" dirty="0">
                <a:solidFill>
                  <a:srgbClr val="002060"/>
                </a:solidFill>
                <a:latin typeface="Arial" panose="020B0604020202020204" pitchFamily="34" charset="0"/>
                <a:cs typeface="Arial" panose="020B0604020202020204" pitchFamily="34" charset="0"/>
              </a:rPr>
              <a:t>Which of these statements are true about Robert Hooke?</a:t>
            </a:r>
          </a:p>
          <a:p>
            <a:pPr marL="342900" indent="-342900">
              <a:buAutoNum type="arabicPeriod"/>
            </a:pPr>
            <a:endParaRPr lang="en-GB" sz="2400" dirty="0">
              <a:latin typeface="Arial" panose="020B0604020202020204" pitchFamily="34" charset="0"/>
              <a:cs typeface="Arial" panose="020B0604020202020204" pitchFamily="34" charset="0"/>
            </a:endParaRPr>
          </a:p>
          <a:p>
            <a:pPr marL="400050" indent="-400050">
              <a:buFont typeface="+mj-lt"/>
              <a:buAutoNum type="romanUcPeriod"/>
            </a:pPr>
            <a:r>
              <a:rPr lang="en-GB" sz="2400" dirty="0">
                <a:latin typeface="Arial" panose="020B0604020202020204" pitchFamily="34" charset="0"/>
                <a:cs typeface="Arial" panose="020B0604020202020204" pitchFamily="34" charset="0"/>
              </a:rPr>
              <a:t>He made his own microscopes &amp; telescopes</a:t>
            </a:r>
          </a:p>
          <a:p>
            <a:pPr marL="400050" indent="-400050">
              <a:buFont typeface="+mj-lt"/>
              <a:buAutoNum type="romanUcPeriod"/>
            </a:pPr>
            <a:r>
              <a:rPr lang="en-GB" sz="2400" dirty="0">
                <a:latin typeface="Arial" panose="020B0604020202020204" pitchFamily="34" charset="0"/>
                <a:cs typeface="Arial" panose="020B0604020202020204" pitchFamily="34" charset="0"/>
              </a:rPr>
              <a:t>Helped re-design London after the Great Fire in 1666</a:t>
            </a:r>
          </a:p>
          <a:p>
            <a:pPr marL="400050" indent="-400050">
              <a:buFont typeface="+mj-lt"/>
              <a:buAutoNum type="romanUcPeriod"/>
            </a:pPr>
            <a:r>
              <a:rPr lang="en-GB" sz="2400" dirty="0">
                <a:latin typeface="Arial" panose="020B0604020202020204" pitchFamily="34" charset="0"/>
                <a:cs typeface="Arial" panose="020B0604020202020204" pitchFamily="34" charset="0"/>
              </a:rPr>
              <a:t>Studied elasticity and has a law named after him</a:t>
            </a:r>
          </a:p>
          <a:p>
            <a:pPr marL="400050" indent="-400050">
              <a:buFont typeface="+mj-lt"/>
              <a:buAutoNum type="romanUcPeriod"/>
            </a:pPr>
            <a:r>
              <a:rPr lang="en-GB" sz="2400" dirty="0">
                <a:latin typeface="Arial" panose="020B0604020202020204" pitchFamily="34" charset="0"/>
                <a:cs typeface="Arial" panose="020B0604020202020204" pitchFamily="34" charset="0"/>
              </a:rPr>
              <a:t>There are no portraits as he didn’t like portraits</a:t>
            </a:r>
          </a:p>
          <a:p>
            <a:endParaRPr lang="en-GB" sz="1400" dirty="0">
              <a:latin typeface="Arial" panose="020B0604020202020204" pitchFamily="34" charset="0"/>
              <a:cs typeface="Arial" panose="020B0604020202020204" pitchFamily="34" charset="0"/>
            </a:endParaRPr>
          </a:p>
          <a:p>
            <a:r>
              <a:rPr lang="en-GB" sz="2400" b="1" dirty="0">
                <a:solidFill>
                  <a:srgbClr val="C00000"/>
                </a:solidFill>
                <a:latin typeface="Arial" panose="020B0604020202020204" pitchFamily="34" charset="0"/>
                <a:cs typeface="Arial" panose="020B0604020202020204" pitchFamily="34" charset="0"/>
              </a:rPr>
              <a:t>All true except for IV </a:t>
            </a:r>
            <a:r>
              <a:rPr lang="en-GB" sz="2400" dirty="0">
                <a:solidFill>
                  <a:srgbClr val="C00000"/>
                </a:solidFill>
                <a:latin typeface="Arial" panose="020B0604020202020204" pitchFamily="34" charset="0"/>
                <a:cs typeface="Arial" panose="020B0604020202020204" pitchFamily="34" charset="0"/>
              </a:rPr>
              <a:t>– Isaac Newton may have been involved in loss of a portrait as they clashed.  </a:t>
            </a:r>
          </a:p>
        </p:txBody>
      </p:sp>
      <p:sp>
        <p:nvSpPr>
          <p:cNvPr id="6" name="TextBox 5">
            <a:extLst>
              <a:ext uri="{FF2B5EF4-FFF2-40B4-BE49-F238E27FC236}">
                <a16:creationId xmlns:a16="http://schemas.microsoft.com/office/drawing/2014/main" id="{5C0D0452-26D6-E51C-3D91-BFEFD5912341}"/>
              </a:ext>
            </a:extLst>
          </p:cNvPr>
          <p:cNvSpPr txBox="1"/>
          <p:nvPr/>
        </p:nvSpPr>
        <p:spPr>
          <a:xfrm>
            <a:off x="6095999" y="5346065"/>
            <a:ext cx="6315307" cy="1938992"/>
          </a:xfrm>
          <a:prstGeom prst="rect">
            <a:avLst/>
          </a:prstGeom>
          <a:noFill/>
        </p:spPr>
        <p:txBody>
          <a:bodyPr wrap="square" rtlCol="0">
            <a:spAutoFit/>
          </a:bodyPr>
          <a:lstStyle/>
          <a:p>
            <a:endParaRPr lang="en-GB" sz="2400" dirty="0">
              <a:latin typeface="Arial" panose="020B0604020202020204" pitchFamily="34" charset="0"/>
              <a:cs typeface="Arial" panose="020B0604020202020204" pitchFamily="34" charset="0"/>
            </a:endParaRPr>
          </a:p>
          <a:p>
            <a:r>
              <a:rPr lang="en-GB" sz="2400" b="1" i="1" dirty="0">
                <a:solidFill>
                  <a:srgbClr val="002060"/>
                </a:solidFill>
                <a:latin typeface="Arial" panose="020B0604020202020204" pitchFamily="34" charset="0"/>
                <a:cs typeface="Arial" panose="020B0604020202020204" pitchFamily="34" charset="0"/>
              </a:rPr>
              <a:t>2.-12. – Guess what Robert Hooke drew down his microscope/telescope….</a:t>
            </a:r>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03681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79590B-AD54-1430-323E-DC0A294D8A79}"/>
              </a:ext>
            </a:extLst>
          </p:cNvPr>
          <p:cNvSpPr txBox="1"/>
          <p:nvPr/>
        </p:nvSpPr>
        <p:spPr>
          <a:xfrm>
            <a:off x="550250" y="160031"/>
            <a:ext cx="640195" cy="954107"/>
          </a:xfrm>
          <a:prstGeom prst="rect">
            <a:avLst/>
          </a:prstGeom>
          <a:noFill/>
        </p:spPr>
        <p:txBody>
          <a:bodyPr wrap="square" rtlCol="0">
            <a:spAutoFit/>
          </a:bodyPr>
          <a:lstStyle/>
          <a:p>
            <a:r>
              <a:rPr lang="en-GB" sz="2800" dirty="0">
                <a:solidFill>
                  <a:srgbClr val="C00000"/>
                </a:solidFill>
                <a:latin typeface="Arial" panose="020B0604020202020204" pitchFamily="34" charset="0"/>
                <a:cs typeface="Arial" panose="020B0604020202020204" pitchFamily="34" charset="0"/>
              </a:rPr>
              <a:t>2. </a:t>
            </a:r>
          </a:p>
          <a:p>
            <a:endParaRPr lang="en-GB" sz="28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F91633F-563F-EB1F-BB0D-23D992360449}"/>
              </a:ext>
            </a:extLst>
          </p:cNvPr>
          <p:cNvSpPr txBox="1"/>
          <p:nvPr/>
        </p:nvSpPr>
        <p:spPr>
          <a:xfrm>
            <a:off x="5548221" y="160030"/>
            <a:ext cx="640195" cy="954107"/>
          </a:xfrm>
          <a:prstGeom prst="rect">
            <a:avLst/>
          </a:prstGeom>
          <a:noFill/>
        </p:spPr>
        <p:txBody>
          <a:bodyPr wrap="square" rtlCol="0">
            <a:spAutoFit/>
          </a:bodyPr>
          <a:lstStyle/>
          <a:p>
            <a:r>
              <a:rPr lang="en-GB" sz="2800" dirty="0">
                <a:solidFill>
                  <a:srgbClr val="C00000"/>
                </a:solidFill>
                <a:latin typeface="Arial" panose="020B0604020202020204" pitchFamily="34" charset="0"/>
                <a:cs typeface="Arial" panose="020B0604020202020204" pitchFamily="34" charset="0"/>
              </a:rPr>
              <a:t>3. </a:t>
            </a:r>
          </a:p>
          <a:p>
            <a:endParaRPr lang="en-GB" sz="2800" dirty="0">
              <a:latin typeface="Arial" panose="020B0604020202020204" pitchFamily="34" charset="0"/>
              <a:cs typeface="Arial" panose="020B0604020202020204" pitchFamily="34" charset="0"/>
            </a:endParaRPr>
          </a:p>
        </p:txBody>
      </p:sp>
      <p:pic>
        <p:nvPicPr>
          <p:cNvPr id="8196" name="Picture 4" descr="Microscopic views seaweed and rosemary leaf by Robert Hooke">
            <a:extLst>
              <a:ext uri="{FF2B5EF4-FFF2-40B4-BE49-F238E27FC236}">
                <a16:creationId xmlns:a16="http://schemas.microsoft.com/office/drawing/2014/main" id="{92D80342-23C5-C15A-BD3F-28E6F6D941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226" t="13082" r="16240" b="14034"/>
          <a:stretch/>
        </p:blipFill>
        <p:spPr bwMode="auto">
          <a:xfrm>
            <a:off x="6240757" y="160029"/>
            <a:ext cx="4831885" cy="669797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Microscopic views of fish scales by Robert Hooke">
            <a:extLst>
              <a:ext uri="{FF2B5EF4-FFF2-40B4-BE49-F238E27FC236}">
                <a16:creationId xmlns:a16="http://schemas.microsoft.com/office/drawing/2014/main" id="{1EBD66D6-112D-320D-B0F0-ED6BFE1A71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929" t="9247" r="19062" b="11572"/>
          <a:stretch/>
        </p:blipFill>
        <p:spPr bwMode="auto">
          <a:xfrm>
            <a:off x="1279066" y="59377"/>
            <a:ext cx="3946077" cy="6713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9360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479590B-AD54-1430-323E-DC0A294D8A79}"/>
              </a:ext>
            </a:extLst>
          </p:cNvPr>
          <p:cNvSpPr txBox="1"/>
          <p:nvPr/>
        </p:nvSpPr>
        <p:spPr>
          <a:xfrm>
            <a:off x="783705" y="160030"/>
            <a:ext cx="4850780" cy="800219"/>
          </a:xfrm>
          <a:prstGeom prst="rect">
            <a:avLst/>
          </a:prstGeom>
          <a:noFill/>
        </p:spPr>
        <p:txBody>
          <a:bodyPr wrap="square" rtlCol="0">
            <a:spAutoFit/>
          </a:bodyPr>
          <a:lstStyle/>
          <a:p>
            <a:r>
              <a:rPr lang="en-GB" sz="2800" dirty="0">
                <a:solidFill>
                  <a:schemeClr val="accent1">
                    <a:lumMod val="75000"/>
                  </a:schemeClr>
                </a:solidFill>
                <a:latin typeface="Arial" panose="020B0604020202020204" pitchFamily="34" charset="0"/>
                <a:cs typeface="Arial" panose="020B0604020202020204" pitchFamily="34" charset="0"/>
              </a:rPr>
              <a:t>2. </a:t>
            </a:r>
            <a:r>
              <a:rPr lang="en-GB" sz="2800" b="1" dirty="0">
                <a:solidFill>
                  <a:schemeClr val="accent1">
                    <a:lumMod val="75000"/>
                  </a:schemeClr>
                </a:solidFill>
                <a:latin typeface="Arial" panose="020B0604020202020204" pitchFamily="34" charset="0"/>
                <a:cs typeface="Arial" panose="020B0604020202020204" pitchFamily="34" charset="0"/>
              </a:rPr>
              <a:t>Microscope</a:t>
            </a:r>
            <a:r>
              <a:rPr lang="en-GB" sz="2800" b="1" dirty="0">
                <a:solidFill>
                  <a:srgbClr val="C00000"/>
                </a:solidFill>
                <a:latin typeface="Arial" panose="020B0604020202020204" pitchFamily="34" charset="0"/>
                <a:cs typeface="Arial" panose="020B0604020202020204" pitchFamily="34" charset="0"/>
              </a:rPr>
              <a:t>  </a:t>
            </a:r>
            <a:r>
              <a:rPr lang="en-GB" sz="2800" dirty="0">
                <a:solidFill>
                  <a:srgbClr val="C00000"/>
                </a:solidFill>
                <a:latin typeface="Arial" panose="020B0604020202020204" pitchFamily="34" charset="0"/>
                <a:cs typeface="Arial" panose="020B0604020202020204" pitchFamily="34" charset="0"/>
              </a:rPr>
              <a:t>Fish scales </a:t>
            </a:r>
          </a:p>
          <a:p>
            <a:endParaRPr lang="en-GB"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F91633F-563F-EB1F-BB0D-23D992360449}"/>
              </a:ext>
            </a:extLst>
          </p:cNvPr>
          <p:cNvSpPr txBox="1"/>
          <p:nvPr/>
        </p:nvSpPr>
        <p:spPr>
          <a:xfrm>
            <a:off x="4838980" y="1782395"/>
            <a:ext cx="2266483" cy="4093428"/>
          </a:xfrm>
          <a:prstGeom prst="rect">
            <a:avLst/>
          </a:prstGeom>
          <a:noFill/>
        </p:spPr>
        <p:txBody>
          <a:bodyPr wrap="square" rtlCol="0">
            <a:spAutoFit/>
          </a:bodyPr>
          <a:lstStyle/>
          <a:p>
            <a:pPr algn="r"/>
            <a:r>
              <a:rPr lang="en-GB" sz="2800" dirty="0">
                <a:solidFill>
                  <a:schemeClr val="accent1">
                    <a:lumMod val="75000"/>
                  </a:schemeClr>
                </a:solidFill>
                <a:latin typeface="Arial" panose="020B0604020202020204" pitchFamily="34" charset="0"/>
                <a:cs typeface="Arial" panose="020B0604020202020204" pitchFamily="34" charset="0"/>
              </a:rPr>
              <a:t>3. </a:t>
            </a:r>
            <a:r>
              <a:rPr lang="en-GB" sz="2800" b="1" dirty="0">
                <a:solidFill>
                  <a:schemeClr val="accent1">
                    <a:lumMod val="75000"/>
                  </a:schemeClr>
                </a:solidFill>
                <a:latin typeface="Arial" panose="020B0604020202020204" pitchFamily="34" charset="0"/>
                <a:cs typeface="Arial" panose="020B0604020202020204" pitchFamily="34" charset="0"/>
              </a:rPr>
              <a:t>Microscope</a:t>
            </a:r>
            <a:endParaRPr lang="en-GB" sz="2800" b="1" dirty="0">
              <a:solidFill>
                <a:srgbClr val="C00000"/>
              </a:solidFill>
              <a:latin typeface="Arial" panose="020B0604020202020204" pitchFamily="34" charset="0"/>
              <a:cs typeface="Arial" panose="020B0604020202020204" pitchFamily="34" charset="0"/>
            </a:endParaRPr>
          </a:p>
          <a:p>
            <a:pPr algn="r"/>
            <a:r>
              <a:rPr lang="en-GB" sz="2800" dirty="0">
                <a:solidFill>
                  <a:srgbClr val="C00000"/>
                </a:solidFill>
                <a:latin typeface="Arial" panose="020B0604020202020204" pitchFamily="34" charset="0"/>
                <a:cs typeface="Arial" panose="020B0604020202020204" pitchFamily="34" charset="0"/>
              </a:rPr>
              <a:t>Views of seaweed and rosemary leaves</a:t>
            </a:r>
          </a:p>
          <a:p>
            <a:endParaRPr lang="en-GB" sz="2800" dirty="0">
              <a:solidFill>
                <a:srgbClr val="C00000"/>
              </a:solidFill>
              <a:latin typeface="Arial" panose="020B0604020202020204" pitchFamily="34" charset="0"/>
              <a:cs typeface="Arial" panose="020B0604020202020204" pitchFamily="34" charset="0"/>
            </a:endParaRPr>
          </a:p>
          <a:p>
            <a:r>
              <a:rPr lang="en-GB" dirty="0">
                <a:solidFill>
                  <a:srgbClr val="C00000"/>
                </a:solidFill>
                <a:latin typeface="Arial" panose="020B0604020202020204" pitchFamily="34" charset="0"/>
                <a:cs typeface="Arial" panose="020B0604020202020204" pitchFamily="34" charset="0"/>
              </a:rPr>
              <a:t> </a:t>
            </a:r>
          </a:p>
          <a:p>
            <a:endParaRPr lang="en-GB" dirty="0">
              <a:latin typeface="Arial" panose="020B0604020202020204" pitchFamily="34" charset="0"/>
              <a:cs typeface="Arial" panose="020B0604020202020204" pitchFamily="34" charset="0"/>
            </a:endParaRPr>
          </a:p>
        </p:txBody>
      </p:sp>
      <p:pic>
        <p:nvPicPr>
          <p:cNvPr id="8196" name="Picture 4" descr="Microscopic views seaweed and rosemary leaf by Robert Hooke">
            <a:extLst>
              <a:ext uri="{FF2B5EF4-FFF2-40B4-BE49-F238E27FC236}">
                <a16:creationId xmlns:a16="http://schemas.microsoft.com/office/drawing/2014/main" id="{92D80342-23C5-C15A-BD3F-28E6F6D9417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226" t="13082" r="16240" b="14963"/>
          <a:stretch/>
        </p:blipFill>
        <p:spPr bwMode="auto">
          <a:xfrm>
            <a:off x="7306456" y="160030"/>
            <a:ext cx="4793010" cy="655947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Microscopic views of fish scales by Robert Hooke">
            <a:extLst>
              <a:ext uri="{FF2B5EF4-FFF2-40B4-BE49-F238E27FC236}">
                <a16:creationId xmlns:a16="http://schemas.microsoft.com/office/drawing/2014/main" id="{1EBD66D6-112D-320D-B0F0-ED6BFE1A71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929" t="8554" r="19062" b="11572"/>
          <a:stretch/>
        </p:blipFill>
        <p:spPr bwMode="auto">
          <a:xfrm>
            <a:off x="1151105" y="713726"/>
            <a:ext cx="3486883" cy="59842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541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obert Hooke, 'Micrographia' (1665) | cabinet">
            <a:extLst>
              <a:ext uri="{FF2B5EF4-FFF2-40B4-BE49-F238E27FC236}">
                <a16:creationId xmlns:a16="http://schemas.microsoft.com/office/drawing/2014/main" id="{443F54D0-BDAB-3741-C158-9DF6AF56E3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51" t="9192" r="5607" b="4546"/>
          <a:stretch/>
        </p:blipFill>
        <p:spPr bwMode="auto">
          <a:xfrm>
            <a:off x="5169024" y="942109"/>
            <a:ext cx="6668594" cy="49737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71454DB-D466-DFA7-5224-217F58825664}"/>
              </a:ext>
            </a:extLst>
          </p:cNvPr>
          <p:cNvSpPr txBox="1"/>
          <p:nvPr/>
        </p:nvSpPr>
        <p:spPr>
          <a:xfrm>
            <a:off x="354382" y="115001"/>
            <a:ext cx="640195" cy="954107"/>
          </a:xfrm>
          <a:prstGeom prst="rect">
            <a:avLst/>
          </a:prstGeom>
          <a:noFill/>
        </p:spPr>
        <p:txBody>
          <a:bodyPr wrap="square" rtlCol="0">
            <a:spAutoFit/>
          </a:bodyPr>
          <a:lstStyle/>
          <a:p>
            <a:r>
              <a:rPr lang="en-GB" sz="2800" dirty="0">
                <a:solidFill>
                  <a:srgbClr val="C00000"/>
                </a:solidFill>
                <a:latin typeface="Arial" panose="020B0604020202020204" pitchFamily="34" charset="0"/>
                <a:cs typeface="Arial" panose="020B0604020202020204" pitchFamily="34" charset="0"/>
              </a:rPr>
              <a:t>4. </a:t>
            </a:r>
          </a:p>
          <a:p>
            <a:endParaRPr lang="en-GB" sz="28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0A1BAEB-389E-E4D0-A4AA-FF74E7B8F817}"/>
              </a:ext>
            </a:extLst>
          </p:cNvPr>
          <p:cNvSpPr txBox="1"/>
          <p:nvPr/>
        </p:nvSpPr>
        <p:spPr>
          <a:xfrm>
            <a:off x="5082225" y="381927"/>
            <a:ext cx="640195" cy="954107"/>
          </a:xfrm>
          <a:prstGeom prst="rect">
            <a:avLst/>
          </a:prstGeom>
          <a:noFill/>
        </p:spPr>
        <p:txBody>
          <a:bodyPr wrap="square" rtlCol="0">
            <a:spAutoFit/>
          </a:bodyPr>
          <a:lstStyle/>
          <a:p>
            <a:r>
              <a:rPr lang="en-GB" sz="2800" dirty="0">
                <a:solidFill>
                  <a:srgbClr val="C00000"/>
                </a:solidFill>
                <a:latin typeface="Arial" panose="020B0604020202020204" pitchFamily="34" charset="0"/>
                <a:cs typeface="Arial" panose="020B0604020202020204" pitchFamily="34" charset="0"/>
              </a:rPr>
              <a:t>5. </a:t>
            </a:r>
          </a:p>
          <a:p>
            <a:endParaRPr lang="en-GB" sz="2800" dirty="0">
              <a:latin typeface="Arial" panose="020B0604020202020204" pitchFamily="34" charset="0"/>
              <a:cs typeface="Arial" panose="020B0604020202020204" pitchFamily="34" charset="0"/>
            </a:endParaRPr>
          </a:p>
        </p:txBody>
      </p:sp>
      <p:pic>
        <p:nvPicPr>
          <p:cNvPr id="2" name="Picture 2" descr="Microscopic view of a louse by Robert Hooke">
            <a:extLst>
              <a:ext uri="{FF2B5EF4-FFF2-40B4-BE49-F238E27FC236}">
                <a16:creationId xmlns:a16="http://schemas.microsoft.com/office/drawing/2014/main" id="{00717E25-809A-226A-6997-C9EC6C296D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848" t="8088" r="18305" b="12131"/>
          <a:stretch/>
        </p:blipFill>
        <p:spPr bwMode="auto">
          <a:xfrm>
            <a:off x="914882" y="115001"/>
            <a:ext cx="3926941" cy="6635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727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obert Hooke, 'Micrographia' (1665) | cabinet">
            <a:extLst>
              <a:ext uri="{FF2B5EF4-FFF2-40B4-BE49-F238E27FC236}">
                <a16:creationId xmlns:a16="http://schemas.microsoft.com/office/drawing/2014/main" id="{443F54D0-BDAB-3741-C158-9DF6AF56E3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651" t="9192" r="5607" b="4546"/>
          <a:stretch/>
        </p:blipFill>
        <p:spPr bwMode="auto">
          <a:xfrm>
            <a:off x="5043210" y="1414612"/>
            <a:ext cx="6668594" cy="49737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71454DB-D466-DFA7-5224-217F58825664}"/>
              </a:ext>
            </a:extLst>
          </p:cNvPr>
          <p:cNvSpPr txBox="1"/>
          <p:nvPr/>
        </p:nvSpPr>
        <p:spPr>
          <a:xfrm>
            <a:off x="873743" y="0"/>
            <a:ext cx="5222257" cy="800219"/>
          </a:xfrm>
          <a:prstGeom prst="rect">
            <a:avLst/>
          </a:prstGeom>
          <a:noFill/>
        </p:spPr>
        <p:txBody>
          <a:bodyPr wrap="square" rtlCol="0">
            <a:spAutoFit/>
          </a:bodyPr>
          <a:lstStyle/>
          <a:p>
            <a:r>
              <a:rPr lang="en-GB" sz="2800" b="1" dirty="0">
                <a:solidFill>
                  <a:schemeClr val="accent1">
                    <a:lumMod val="75000"/>
                  </a:schemeClr>
                </a:solidFill>
                <a:latin typeface="Arial" panose="020B0604020202020204" pitchFamily="34" charset="0"/>
                <a:cs typeface="Arial" panose="020B0604020202020204" pitchFamily="34" charset="0"/>
              </a:rPr>
              <a:t>4. Microscope   </a:t>
            </a:r>
            <a:r>
              <a:rPr lang="en-GB" sz="2800" dirty="0">
                <a:solidFill>
                  <a:srgbClr val="C00000"/>
                </a:solidFill>
                <a:latin typeface="Arial" panose="020B0604020202020204" pitchFamily="34" charset="0"/>
                <a:cs typeface="Arial" panose="020B0604020202020204" pitchFamily="34" charset="0"/>
              </a:rPr>
              <a:t>Head louse/nit </a:t>
            </a:r>
          </a:p>
          <a:p>
            <a:endParaRPr lang="en-GB"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B0A1BAEB-389E-E4D0-A4AA-FF74E7B8F817}"/>
              </a:ext>
            </a:extLst>
          </p:cNvPr>
          <p:cNvSpPr txBox="1"/>
          <p:nvPr/>
        </p:nvSpPr>
        <p:spPr>
          <a:xfrm>
            <a:off x="5043210" y="877721"/>
            <a:ext cx="3822010" cy="800219"/>
          </a:xfrm>
          <a:prstGeom prst="rect">
            <a:avLst/>
          </a:prstGeom>
          <a:noFill/>
        </p:spPr>
        <p:txBody>
          <a:bodyPr wrap="square" rtlCol="0">
            <a:spAutoFit/>
          </a:bodyPr>
          <a:lstStyle/>
          <a:p>
            <a:r>
              <a:rPr lang="en-GB" sz="2800" b="1" dirty="0">
                <a:solidFill>
                  <a:schemeClr val="accent1">
                    <a:lumMod val="75000"/>
                  </a:schemeClr>
                </a:solidFill>
                <a:latin typeface="Arial" panose="020B0604020202020204" pitchFamily="34" charset="0"/>
                <a:cs typeface="Arial" panose="020B0604020202020204" pitchFamily="34" charset="0"/>
              </a:rPr>
              <a:t>5. Microscope   </a:t>
            </a:r>
            <a:r>
              <a:rPr lang="en-GB" sz="2800" dirty="0">
                <a:solidFill>
                  <a:srgbClr val="C00000"/>
                </a:solidFill>
                <a:latin typeface="Arial" panose="020B0604020202020204" pitchFamily="34" charset="0"/>
                <a:cs typeface="Arial" panose="020B0604020202020204" pitchFamily="34" charset="0"/>
              </a:rPr>
              <a:t>Flea </a:t>
            </a:r>
          </a:p>
          <a:p>
            <a:endParaRPr lang="en-GB" dirty="0">
              <a:latin typeface="Arial" panose="020B0604020202020204" pitchFamily="34" charset="0"/>
              <a:cs typeface="Arial" panose="020B0604020202020204" pitchFamily="34" charset="0"/>
            </a:endParaRPr>
          </a:p>
        </p:txBody>
      </p:sp>
      <p:pic>
        <p:nvPicPr>
          <p:cNvPr id="2" name="Picture 2" descr="Microscopic view of a louse by Robert Hooke">
            <a:extLst>
              <a:ext uri="{FF2B5EF4-FFF2-40B4-BE49-F238E27FC236}">
                <a16:creationId xmlns:a16="http://schemas.microsoft.com/office/drawing/2014/main" id="{3E1AB95E-DF8D-46AA-42B7-DFCD9E5375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848" t="8088" r="18305" b="13714"/>
          <a:stretch/>
        </p:blipFill>
        <p:spPr bwMode="auto">
          <a:xfrm>
            <a:off x="873743" y="552734"/>
            <a:ext cx="3710065" cy="614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3613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g. 1 shows a microscopic view of kettering-stone. In observation XV, Hooke notes, “We may here find a Stone by the help of a Microscope, to be made up of abundance of small Balls…and yet there being so many contacts, they make a firm hard mass…”">
            <a:extLst>
              <a:ext uri="{FF2B5EF4-FFF2-40B4-BE49-F238E27FC236}">
                <a16:creationId xmlns:a16="http://schemas.microsoft.com/office/drawing/2014/main" id="{0A6CCE41-6CE3-2A0A-3185-1DE5929AE4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96" t="1516" r="3346" b="41110"/>
          <a:stretch/>
        </p:blipFill>
        <p:spPr bwMode="auto">
          <a:xfrm>
            <a:off x="385722" y="645483"/>
            <a:ext cx="5243935" cy="50915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9114497-B605-6CDD-2D32-F94299168E84}"/>
              </a:ext>
            </a:extLst>
          </p:cNvPr>
          <p:cNvSpPr txBox="1"/>
          <p:nvPr/>
        </p:nvSpPr>
        <p:spPr>
          <a:xfrm>
            <a:off x="385722" y="160030"/>
            <a:ext cx="640195" cy="800219"/>
          </a:xfrm>
          <a:prstGeom prst="rect">
            <a:avLst/>
          </a:prstGeom>
          <a:noFill/>
        </p:spPr>
        <p:txBody>
          <a:bodyPr wrap="square" rtlCol="0">
            <a:spAutoFit/>
          </a:bodyPr>
          <a:lstStyle/>
          <a:p>
            <a:r>
              <a:rPr lang="en-GB" sz="2800" dirty="0">
                <a:solidFill>
                  <a:srgbClr val="C00000"/>
                </a:solidFill>
                <a:latin typeface="Arial" panose="020B0604020202020204" pitchFamily="34" charset="0"/>
                <a:cs typeface="Arial" panose="020B0604020202020204" pitchFamily="34" charset="0"/>
              </a:rPr>
              <a:t>6. </a:t>
            </a:r>
          </a:p>
          <a:p>
            <a:endParaRPr lang="en-GB"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857C1D4-230E-B98E-2426-28893352E7D8}"/>
              </a:ext>
            </a:extLst>
          </p:cNvPr>
          <p:cNvSpPr txBox="1"/>
          <p:nvPr/>
        </p:nvSpPr>
        <p:spPr>
          <a:xfrm>
            <a:off x="5902712" y="560140"/>
            <a:ext cx="640195" cy="954107"/>
          </a:xfrm>
          <a:prstGeom prst="rect">
            <a:avLst/>
          </a:prstGeom>
          <a:noFill/>
        </p:spPr>
        <p:txBody>
          <a:bodyPr wrap="square" rtlCol="0">
            <a:spAutoFit/>
          </a:bodyPr>
          <a:lstStyle/>
          <a:p>
            <a:r>
              <a:rPr lang="en-GB" sz="2800" dirty="0">
                <a:solidFill>
                  <a:srgbClr val="C00000"/>
                </a:solidFill>
                <a:latin typeface="Arial" panose="020B0604020202020204" pitchFamily="34" charset="0"/>
                <a:cs typeface="Arial" panose="020B0604020202020204" pitchFamily="34" charset="0"/>
              </a:rPr>
              <a:t>7. </a:t>
            </a:r>
          </a:p>
          <a:p>
            <a:endParaRPr lang="en-GB" sz="2800" dirty="0">
              <a:latin typeface="Arial" panose="020B0604020202020204" pitchFamily="34" charset="0"/>
              <a:cs typeface="Arial" panose="020B0604020202020204" pitchFamily="34" charset="0"/>
            </a:endParaRPr>
          </a:p>
        </p:txBody>
      </p:sp>
      <p:pic>
        <p:nvPicPr>
          <p:cNvPr id="2052" name="Picture 4" descr="Magnified needle-tip, printed full-stop and razor's edge from Hooke's Micrographia (London, 1665).">
            <a:extLst>
              <a:ext uri="{FF2B5EF4-FFF2-40B4-BE49-F238E27FC236}">
                <a16:creationId xmlns:a16="http://schemas.microsoft.com/office/drawing/2014/main" id="{707F3475-A5A4-5177-2054-2527C61EDA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04" t="3577" r="5822" b="58943"/>
          <a:stretch/>
        </p:blipFill>
        <p:spPr bwMode="auto">
          <a:xfrm>
            <a:off x="5902712" y="1163743"/>
            <a:ext cx="6157185" cy="4055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282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ig. 1 shows a microscopic view of kettering-stone. In observation XV, Hooke notes, “We may here find a Stone by the help of a Microscope, to be made up of abundance of small Balls…and yet there being so many contacts, they make a firm hard mass…”">
            <a:extLst>
              <a:ext uri="{FF2B5EF4-FFF2-40B4-BE49-F238E27FC236}">
                <a16:creationId xmlns:a16="http://schemas.microsoft.com/office/drawing/2014/main" id="{0A6CCE41-6CE3-2A0A-3185-1DE5929AE4D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796" t="1516" r="3346" b="41110"/>
          <a:stretch/>
        </p:blipFill>
        <p:spPr bwMode="auto">
          <a:xfrm>
            <a:off x="323035" y="1091312"/>
            <a:ext cx="5243935" cy="509154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9114497-B605-6CDD-2D32-F94299168E84}"/>
              </a:ext>
            </a:extLst>
          </p:cNvPr>
          <p:cNvSpPr txBox="1"/>
          <p:nvPr/>
        </p:nvSpPr>
        <p:spPr>
          <a:xfrm>
            <a:off x="228032" y="557798"/>
            <a:ext cx="6218540" cy="800219"/>
          </a:xfrm>
          <a:prstGeom prst="rect">
            <a:avLst/>
          </a:prstGeom>
          <a:noFill/>
        </p:spPr>
        <p:txBody>
          <a:bodyPr wrap="square" rtlCol="0">
            <a:spAutoFit/>
          </a:bodyPr>
          <a:lstStyle/>
          <a:p>
            <a:r>
              <a:rPr lang="en-GB" sz="2800" b="1" dirty="0">
                <a:solidFill>
                  <a:schemeClr val="accent1">
                    <a:lumMod val="75000"/>
                  </a:schemeClr>
                </a:solidFill>
                <a:latin typeface="Arial" panose="020B0604020202020204" pitchFamily="34" charset="0"/>
                <a:cs typeface="Arial" panose="020B0604020202020204" pitchFamily="34" charset="0"/>
              </a:rPr>
              <a:t>6. Microscope  </a:t>
            </a:r>
            <a:r>
              <a:rPr lang="en-GB" sz="2800" dirty="0">
                <a:solidFill>
                  <a:srgbClr val="C00000"/>
                </a:solidFill>
                <a:latin typeface="Arial" panose="020B0604020202020204" pitchFamily="34" charset="0"/>
                <a:cs typeface="Arial" panose="020B0604020202020204" pitchFamily="34" charset="0"/>
              </a:rPr>
              <a:t>Stone (Kettering)  </a:t>
            </a:r>
          </a:p>
          <a:p>
            <a:endParaRPr lang="en-GB"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857C1D4-230E-B98E-2426-28893352E7D8}"/>
              </a:ext>
            </a:extLst>
          </p:cNvPr>
          <p:cNvSpPr txBox="1"/>
          <p:nvPr/>
        </p:nvSpPr>
        <p:spPr>
          <a:xfrm>
            <a:off x="5895278" y="577848"/>
            <a:ext cx="6218540" cy="1231106"/>
          </a:xfrm>
          <a:prstGeom prst="rect">
            <a:avLst/>
          </a:prstGeom>
          <a:noFill/>
        </p:spPr>
        <p:txBody>
          <a:bodyPr wrap="square" rtlCol="0">
            <a:spAutoFit/>
          </a:bodyPr>
          <a:lstStyle/>
          <a:p>
            <a:r>
              <a:rPr lang="en-GB" sz="2800" b="1" dirty="0">
                <a:solidFill>
                  <a:schemeClr val="accent1">
                    <a:lumMod val="75000"/>
                  </a:schemeClr>
                </a:solidFill>
                <a:latin typeface="Arial" panose="020B0604020202020204" pitchFamily="34" charset="0"/>
                <a:cs typeface="Arial" panose="020B0604020202020204" pitchFamily="34" charset="0"/>
              </a:rPr>
              <a:t>7. Microscope</a:t>
            </a:r>
            <a:r>
              <a:rPr lang="en-GB" sz="2800" b="1" dirty="0">
                <a:solidFill>
                  <a:srgbClr val="C00000"/>
                </a:solidFill>
                <a:latin typeface="Arial" panose="020B0604020202020204" pitchFamily="34" charset="0"/>
                <a:cs typeface="Arial" panose="020B0604020202020204" pitchFamily="34" charset="0"/>
              </a:rPr>
              <a:t>  </a:t>
            </a:r>
          </a:p>
          <a:p>
            <a:r>
              <a:rPr lang="en-GB" sz="2800" dirty="0">
                <a:solidFill>
                  <a:srgbClr val="C00000"/>
                </a:solidFill>
                <a:latin typeface="Arial" panose="020B0604020202020204" pitchFamily="34" charset="0"/>
                <a:cs typeface="Arial" panose="020B0604020202020204" pitchFamily="34" charset="0"/>
              </a:rPr>
              <a:t>Head of a needle &amp; a printed full stop </a:t>
            </a:r>
          </a:p>
          <a:p>
            <a:endParaRPr lang="en-GB" dirty="0">
              <a:latin typeface="Arial" panose="020B0604020202020204" pitchFamily="34" charset="0"/>
              <a:cs typeface="Arial" panose="020B0604020202020204" pitchFamily="34" charset="0"/>
            </a:endParaRPr>
          </a:p>
        </p:txBody>
      </p:sp>
      <p:pic>
        <p:nvPicPr>
          <p:cNvPr id="2" name="Picture 4" descr="Magnified needle-tip, printed full-stop and razor's edge from Hooke's Micrographia (London, 1665).">
            <a:extLst>
              <a:ext uri="{FF2B5EF4-FFF2-40B4-BE49-F238E27FC236}">
                <a16:creationId xmlns:a16="http://schemas.microsoft.com/office/drawing/2014/main" id="{1D959DCD-08FC-3C7F-B2FA-AC7BE45B5F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5895278" y="1609571"/>
            <a:ext cx="6157185" cy="4055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55539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656</TotalTime>
  <Words>530</Words>
  <Application>Microsoft Office PowerPoint</Application>
  <PresentationFormat>Widescreen</PresentationFormat>
  <Paragraphs>80</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Burns</dc:creator>
  <cp:lastModifiedBy>Penny Fletcher</cp:lastModifiedBy>
  <cp:revision>11</cp:revision>
  <dcterms:created xsi:type="dcterms:W3CDTF">2023-02-02T13:48:14Z</dcterms:created>
  <dcterms:modified xsi:type="dcterms:W3CDTF">2023-05-18T13:39:18Z</dcterms:modified>
</cp:coreProperties>
</file>