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E8E65-8C07-4477-93CD-2B58302450C1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1E6D5-D5ED-45B3-9ABF-2F02BF99D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82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GB" sz="1200" dirty="0" smtClean="0">
                <a:latin typeface="Arial" charset="0"/>
                <a:ea typeface="MS PGothic" charset="0"/>
              </a:rPr>
              <a:t>Pathology is involved in approximately</a:t>
            </a:r>
            <a:r>
              <a:rPr lang="en-GB" sz="1200" baseline="0" dirty="0" smtClean="0">
                <a:latin typeface="Arial" charset="0"/>
                <a:ea typeface="MS PGothic" charset="0"/>
              </a:rPr>
              <a:t> </a:t>
            </a:r>
            <a:r>
              <a:rPr lang="en-GB" sz="1200" b="1" dirty="0" smtClean="0">
                <a:latin typeface="Arial" charset="0"/>
                <a:ea typeface="MS PGothic" charset="0"/>
              </a:rPr>
              <a:t>70% of diagnoses</a:t>
            </a:r>
            <a:r>
              <a:rPr lang="en-GB" sz="1200" dirty="0" smtClean="0">
                <a:latin typeface="Arial" charset="0"/>
                <a:ea typeface="MS PGothic" charset="0"/>
              </a:rPr>
              <a:t>... That</a:t>
            </a:r>
            <a:r>
              <a:rPr lang="en-GB" sz="1200" baseline="0" dirty="0" smtClean="0">
                <a:latin typeface="Arial" charset="0"/>
                <a:ea typeface="MS PGothic" charset="0"/>
              </a:rPr>
              <a:t> equates to around 14 pathology tests for every person the country per year. </a:t>
            </a:r>
            <a:endParaRPr lang="en-GB" sz="1200" dirty="0" smtClean="0">
              <a:latin typeface="Arial" charset="0"/>
              <a:ea typeface="MS PGothic" charset="0"/>
            </a:endParaRPr>
          </a:p>
          <a:p>
            <a:r>
              <a:rPr lang="en-GB" b="0" i="0" dirty="0" smtClean="0">
                <a:latin typeface="Arial" charset="0"/>
                <a:ea typeface="MS PGothic" charset="0"/>
              </a:rPr>
              <a:t>Who</a:t>
            </a:r>
            <a:r>
              <a:rPr lang="en-GB" b="0" i="0" baseline="0" dirty="0" smtClean="0">
                <a:latin typeface="Arial" charset="0"/>
                <a:ea typeface="MS PGothic" charset="0"/>
              </a:rPr>
              <a:t> had a pathology test such as a blood test in the last year? Why do you think the average is 14 tests per person per year? </a:t>
            </a:r>
          </a:p>
          <a:p>
            <a:endParaRPr lang="en-GB" b="0" i="0" baseline="0" dirty="0" smtClean="0">
              <a:latin typeface="Arial" charset="0"/>
              <a:ea typeface="MS PGothic" charset="0"/>
            </a:endParaRPr>
          </a:p>
          <a:p>
            <a:r>
              <a:rPr lang="en-GB" b="0" i="0" baseline="0" dirty="0" smtClean="0">
                <a:latin typeface="Arial" charset="0"/>
                <a:ea typeface="MS PGothic" charset="0"/>
              </a:rPr>
              <a:t>Pathology is very diverse in terms of the areas of human and animal health it covers – there re 17 specialties in total. So in addition to the ‘big 4 specialties’ I have talked about, there are 13 other specialties including immunology, veterinary pathology and neuropathology.</a:t>
            </a:r>
          </a:p>
          <a:p>
            <a:endParaRPr lang="en-GB" b="1" i="1" baseline="0" dirty="0" smtClean="0">
              <a:latin typeface="Arial" charset="0"/>
              <a:ea typeface="MS PGothic" charset="0"/>
            </a:endParaRPr>
          </a:p>
          <a:p>
            <a:r>
              <a:rPr lang="en-GB" b="1" i="1" dirty="0" smtClean="0">
                <a:latin typeface="Arial" charset="0"/>
                <a:ea typeface="MS PGothic" charset="0"/>
              </a:rPr>
              <a:t>Add </a:t>
            </a:r>
            <a:r>
              <a:rPr lang="en-GB" b="1" i="1" dirty="0">
                <a:latin typeface="Arial" charset="0"/>
                <a:ea typeface="MS PGothic" charset="0"/>
              </a:rPr>
              <a:t>the personal touch and maybe talk about why what you do is so </a:t>
            </a:r>
            <a:r>
              <a:rPr lang="en-GB" b="1" i="1" dirty="0" smtClean="0">
                <a:latin typeface="Arial" charset="0"/>
                <a:ea typeface="MS PGothic" charset="0"/>
              </a:rPr>
              <a:t>valuable</a:t>
            </a:r>
            <a:r>
              <a:rPr lang="en-GB" b="1" i="1" baseline="0" dirty="0" smtClean="0">
                <a:latin typeface="Arial" charset="0"/>
                <a:ea typeface="MS PGothic" charset="0"/>
              </a:rPr>
              <a:t> here</a:t>
            </a:r>
            <a:endParaRPr lang="en-GB" b="1" i="1" dirty="0">
              <a:latin typeface="Arial" charset="0"/>
              <a:ea typeface="MS PGothic" charset="0"/>
            </a:endParaRPr>
          </a:p>
          <a:p>
            <a:endParaRPr lang="en-GB" b="1" i="1" dirty="0">
              <a:latin typeface="Arial" charset="0"/>
              <a:ea typeface="MS PGothic" charset="0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4BBCD20-4F9C-204B-BE1B-804E256E8ACE}" type="slidenum">
              <a:rPr lang="en-GB" sz="1200"/>
              <a:pPr/>
              <a:t>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4850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65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17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86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85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1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00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25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15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2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7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49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1C1D7-D4CD-40F1-9316-58DC89F19467}" type="datetimeFigureOut">
              <a:rPr lang="en-GB" smtClean="0"/>
              <a:t>14/06/2019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39213-A25D-46CC-A21D-C88C41B983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6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81314" y="1"/>
            <a:ext cx="7786687" cy="107156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 eaLnBrk="1" hangingPunct="1">
              <a:defRPr/>
            </a:pPr>
            <a:r>
              <a:rPr lang="en-US" sz="3600" b="1" dirty="0" smtClean="0">
                <a:solidFill>
                  <a:srgbClr val="FFFFFF"/>
                </a:solidFill>
              </a:rPr>
              <a:t>Pathology is the study of disease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5325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1" y="1177903"/>
            <a:ext cx="2019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4" y="1276433"/>
            <a:ext cx="2675128" cy="178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78403" y="3397843"/>
            <a:ext cx="79102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GB" sz="1600" b="1" dirty="0" smtClean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Pathologists…</a:t>
            </a:r>
          </a:p>
          <a:p>
            <a:pPr>
              <a:lnSpc>
                <a:spcPct val="150000"/>
              </a:lnSpc>
              <a:defRPr/>
            </a:pP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</a:t>
            </a:r>
            <a:r>
              <a:rPr lang="en-GB" sz="1600" dirty="0" smtClean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octors, vets and dentists with </a:t>
            </a: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specialist laboratory </a:t>
            </a:r>
            <a:r>
              <a:rPr lang="en-GB" sz="1600" dirty="0" smtClean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training, and </a:t>
            </a: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scientists with specialist clinical </a:t>
            </a:r>
            <a:r>
              <a:rPr lang="en-GB" sz="1600" dirty="0" smtClean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475052" y="1119336"/>
            <a:ext cx="3255040" cy="1858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GB" sz="1800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.</a:t>
            </a:r>
            <a:r>
              <a:rPr lang="en-GB" sz="2400" b="1" dirty="0" smtClean="0">
                <a:latin typeface="Arial" charset="0"/>
                <a:ea typeface="MS PGothic" charset="0"/>
              </a:rPr>
              <a:t>Prevention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latin typeface="Arial" charset="0"/>
                <a:ea typeface="MS PGothic" charset="0"/>
              </a:rPr>
              <a:t>Diagnosis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latin typeface="Arial" charset="0"/>
                <a:ea typeface="MS PGothic" charset="0"/>
              </a:rPr>
              <a:t>Treatment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buFontTx/>
              <a:buNone/>
            </a:pPr>
            <a:endParaRPr lang="en-GB" sz="1800" dirty="0" smtClean="0">
              <a:latin typeface="Arial" charset="0"/>
              <a:ea typeface="MS PGothic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98863" y="3135225"/>
            <a:ext cx="5750292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GB" b="1" dirty="0">
                <a:solidFill>
                  <a:srgbClr val="7030A0"/>
                </a:solidFill>
                <a:latin typeface="Arial" charset="0"/>
                <a:ea typeface="MS PGothic" charset="0"/>
              </a:rPr>
              <a:t>Around of 70% of diagnoses rely on pathologists...</a:t>
            </a:r>
            <a:endParaRPr lang="en-GB" b="1" dirty="0">
              <a:solidFill>
                <a:srgbClr val="7030A0"/>
              </a:solidFill>
              <a:latin typeface="Arial" charset="0"/>
              <a:ea typeface="MS PGothic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98863" y="4598172"/>
            <a:ext cx="63355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All work in one of </a:t>
            </a:r>
            <a:r>
              <a:rPr lang="en-GB" sz="1600" b="1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17</a:t>
            </a: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pathology specialties.. These include immunology, veterinary pathology and </a:t>
            </a:r>
            <a:r>
              <a:rPr lang="en-GB" sz="1600" dirty="0" smtClean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neuropathology</a:t>
            </a:r>
            <a:endParaRPr lang="en-GB" sz="1600" dirty="0">
              <a:solidFill>
                <a:srgbClr val="1A1A1A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78404" y="5854261"/>
            <a:ext cx="8056050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Most work in one of the ‘Big 4’: histopathology, haematology, medical microbiology and clinical biochemistry. Only</a:t>
            </a:r>
            <a:r>
              <a:rPr lang="en-GB" sz="1600" b="1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1% </a:t>
            </a:r>
            <a:r>
              <a:rPr lang="en-GB" sz="1600" dirty="0">
                <a:solidFill>
                  <a:srgbClr val="1A1A1A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work in forensic pathology.</a:t>
            </a:r>
            <a:endParaRPr lang="en-GB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99" y="4644096"/>
            <a:ext cx="1773067" cy="127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6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206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MS PGothic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Penny Fletcher</dc:creator>
  <cp:lastModifiedBy>Penny Fletcher</cp:lastModifiedBy>
  <cp:revision>7</cp:revision>
  <dcterms:created xsi:type="dcterms:W3CDTF">2019-06-14T10:57:36Z</dcterms:created>
  <dcterms:modified xsi:type="dcterms:W3CDTF">2019-06-14T11:57:47Z</dcterms:modified>
</cp:coreProperties>
</file>