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
  </p:notesMasterIdLst>
  <p:sldIdLst>
    <p:sldId id="257" r:id="rId2"/>
    <p:sldId id="258" r:id="rId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6" d="100"/>
          <a:sy n="116" d="100"/>
        </p:scale>
        <p:origin x="336"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1B602C7-9EB2-41A9-8F46-8E9F39CF01E2}" type="datetimeFigureOut">
              <a:rPr lang="en-GB" smtClean="0"/>
              <a:t>26/06/2019</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1B6AC62-A964-4B08-B5A3-59EBED4E6D3D}" type="slidenum">
              <a:rPr lang="en-GB" smtClean="0"/>
              <a:t>‹#›</a:t>
            </a:fld>
            <a:endParaRPr lang="en-GB"/>
          </a:p>
        </p:txBody>
      </p:sp>
    </p:spTree>
    <p:extLst>
      <p:ext uri="{BB962C8B-B14F-4D97-AF65-F5344CB8AC3E}">
        <p14:creationId xmlns:p14="http://schemas.microsoft.com/office/powerpoint/2010/main" val="13246553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Slide Image Placeholder 1"/>
          <p:cNvSpPr>
            <a:spLocks noGrp="1" noRot="1" noChangeAspect="1" noTextEdit="1"/>
          </p:cNvSpPr>
          <p:nvPr>
            <p:ph type="sldImg"/>
          </p:nvPr>
        </p:nvSpPr>
        <p:spPr>
          <a:ln/>
        </p:spPr>
      </p:sp>
      <p:sp>
        <p:nvSpPr>
          <p:cNvPr id="29698"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GB">
                <a:latin typeface="Arial" charset="0"/>
                <a:ea typeface="MS PGothic" charset="0"/>
              </a:rPr>
              <a:t>A good attention to detail for examining tissue to make diagnoses. Many diseases look very similar so being able to spot small differences will help choose the right answer. Being able to work under pressure as you may be given a frozen section to test while a patient is having an operation. This involves freezing a piece of tissue and looking at thin slices under the microscope while the surgeon, and the patient, wait for your answer. The next step of the operation depends on what you find. Histopathologists spend most of their time working with living people so need good communication skills to be able to explain the results of their investigations.  Histopathologists work as part of a team with a wide range of health professionals including other doctors, scientists, nurses, dieticians and secretarial staff.</a:t>
            </a:r>
          </a:p>
        </p:txBody>
      </p:sp>
      <p:sp>
        <p:nvSpPr>
          <p:cNvPr id="29699"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MS PGothic" charset="0"/>
                <a:cs typeface="MS PGothic" charset="0"/>
              </a:defRPr>
            </a:lvl1pPr>
            <a:lvl2pPr marL="742950" indent="-285750">
              <a:defRPr sz="2400">
                <a:solidFill>
                  <a:schemeClr val="tx1"/>
                </a:solidFill>
                <a:latin typeface="Arial" charset="0"/>
                <a:ea typeface="MS PGothic" charset="0"/>
                <a:cs typeface="MS PGothic" charset="0"/>
              </a:defRPr>
            </a:lvl2pPr>
            <a:lvl3pPr marL="1143000" indent="-228600">
              <a:defRPr sz="2400">
                <a:solidFill>
                  <a:schemeClr val="tx1"/>
                </a:solidFill>
                <a:latin typeface="Arial" charset="0"/>
                <a:ea typeface="MS PGothic" charset="0"/>
                <a:cs typeface="MS PGothic" charset="0"/>
              </a:defRPr>
            </a:lvl3pPr>
            <a:lvl4pPr marL="1600200" indent="-228600">
              <a:defRPr sz="2400">
                <a:solidFill>
                  <a:schemeClr val="tx1"/>
                </a:solidFill>
                <a:latin typeface="Arial" charset="0"/>
                <a:ea typeface="MS PGothic" charset="0"/>
                <a:cs typeface="MS PGothic" charset="0"/>
              </a:defRPr>
            </a:lvl4pPr>
            <a:lvl5pPr marL="2057400" indent="-22860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fld id="{741D6088-8154-F542-A8C6-72D5E8FBE0D0}" type="slidenum">
              <a:rPr lang="en-GB" sz="1200"/>
              <a:pPr/>
              <a:t>1</a:t>
            </a:fld>
            <a:endParaRPr lang="en-GB" sz="1200"/>
          </a:p>
        </p:txBody>
      </p:sp>
    </p:spTree>
    <p:extLst>
      <p:ext uri="{BB962C8B-B14F-4D97-AF65-F5344CB8AC3E}">
        <p14:creationId xmlns:p14="http://schemas.microsoft.com/office/powerpoint/2010/main" val="18094250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Slide Image Placeholder 1"/>
          <p:cNvSpPr>
            <a:spLocks noGrp="1" noRot="1" noChangeAspect="1" noTextEdit="1"/>
          </p:cNvSpPr>
          <p:nvPr>
            <p:ph type="sldImg"/>
          </p:nvPr>
        </p:nvSpPr>
        <p:spPr>
          <a:ln/>
        </p:spPr>
      </p:sp>
      <p:sp>
        <p:nvSpPr>
          <p:cNvPr id="34818"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GB" dirty="0" smtClean="0">
                <a:latin typeface="Arial" charset="0"/>
                <a:ea typeface="MS PGothic" charset="0"/>
              </a:rPr>
              <a:t>When</a:t>
            </a:r>
            <a:r>
              <a:rPr lang="en-GB" baseline="0" dirty="0" smtClean="0">
                <a:latin typeface="Arial" charset="0"/>
                <a:ea typeface="MS PGothic" charset="0"/>
              </a:rPr>
              <a:t> we asked haematologists what skills are important to work in their specialty </a:t>
            </a:r>
            <a:r>
              <a:rPr lang="en-GB" dirty="0" smtClean="0">
                <a:latin typeface="Arial" charset="0"/>
                <a:ea typeface="MS PGothic" charset="0"/>
              </a:rPr>
              <a:t>inter-personal skills</a:t>
            </a:r>
            <a:r>
              <a:rPr lang="en-GB" baseline="0" dirty="0" smtClean="0">
                <a:latin typeface="Arial" charset="0"/>
                <a:ea typeface="MS PGothic" charset="0"/>
              </a:rPr>
              <a:t> and empathy were highlighted, as were good interpretative skills. </a:t>
            </a:r>
            <a:endParaRPr lang="en-GB" dirty="0">
              <a:latin typeface="Arial" charset="0"/>
              <a:ea typeface="MS PGothic" charset="0"/>
            </a:endParaRPr>
          </a:p>
        </p:txBody>
      </p:sp>
      <p:sp>
        <p:nvSpPr>
          <p:cNvPr id="34819"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MS PGothic" charset="0"/>
                <a:cs typeface="MS PGothic" charset="0"/>
              </a:defRPr>
            </a:lvl1pPr>
            <a:lvl2pPr marL="742950" indent="-285750">
              <a:defRPr sz="2400">
                <a:solidFill>
                  <a:schemeClr val="tx1"/>
                </a:solidFill>
                <a:latin typeface="Arial" charset="0"/>
                <a:ea typeface="MS PGothic" charset="0"/>
                <a:cs typeface="MS PGothic" charset="0"/>
              </a:defRPr>
            </a:lvl2pPr>
            <a:lvl3pPr marL="1143000" indent="-228600">
              <a:defRPr sz="2400">
                <a:solidFill>
                  <a:schemeClr val="tx1"/>
                </a:solidFill>
                <a:latin typeface="Arial" charset="0"/>
                <a:ea typeface="MS PGothic" charset="0"/>
                <a:cs typeface="MS PGothic" charset="0"/>
              </a:defRPr>
            </a:lvl3pPr>
            <a:lvl4pPr marL="1600200" indent="-228600">
              <a:defRPr sz="2400">
                <a:solidFill>
                  <a:schemeClr val="tx1"/>
                </a:solidFill>
                <a:latin typeface="Arial" charset="0"/>
                <a:ea typeface="MS PGothic" charset="0"/>
                <a:cs typeface="MS PGothic" charset="0"/>
              </a:defRPr>
            </a:lvl4pPr>
            <a:lvl5pPr marL="2057400" indent="-22860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fld id="{B444CDF8-6C17-9741-8456-EBD0F6AE3C5A}" type="slidenum">
              <a:rPr lang="en-GB" sz="1200"/>
              <a:pPr/>
              <a:t>2</a:t>
            </a:fld>
            <a:endParaRPr lang="en-GB" sz="1200"/>
          </a:p>
        </p:txBody>
      </p:sp>
    </p:spTree>
    <p:extLst>
      <p:ext uri="{BB962C8B-B14F-4D97-AF65-F5344CB8AC3E}">
        <p14:creationId xmlns:p14="http://schemas.microsoft.com/office/powerpoint/2010/main" val="36182071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35AF93E4-D0EE-4AF0-97C8-37C4F1B24CF6}" type="datetimeFigureOut">
              <a:rPr lang="en-GB" smtClean="0"/>
              <a:t>26/06/2019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5CCF488-19CB-4C14-BB8F-58583F6D94FE}" type="slidenum">
              <a:rPr lang="en-GB" smtClean="0"/>
              <a:t>‹#›</a:t>
            </a:fld>
            <a:endParaRPr lang="en-GB"/>
          </a:p>
        </p:txBody>
      </p:sp>
    </p:spTree>
    <p:extLst>
      <p:ext uri="{BB962C8B-B14F-4D97-AF65-F5344CB8AC3E}">
        <p14:creationId xmlns:p14="http://schemas.microsoft.com/office/powerpoint/2010/main" val="30979465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35AF93E4-D0EE-4AF0-97C8-37C4F1B24CF6}" type="datetimeFigureOut">
              <a:rPr lang="en-GB" smtClean="0"/>
              <a:t>26/06/2019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5CCF488-19CB-4C14-BB8F-58583F6D94FE}" type="slidenum">
              <a:rPr lang="en-GB" smtClean="0"/>
              <a:t>‹#›</a:t>
            </a:fld>
            <a:endParaRPr lang="en-GB"/>
          </a:p>
        </p:txBody>
      </p:sp>
    </p:spTree>
    <p:extLst>
      <p:ext uri="{BB962C8B-B14F-4D97-AF65-F5344CB8AC3E}">
        <p14:creationId xmlns:p14="http://schemas.microsoft.com/office/powerpoint/2010/main" val="41345782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5AF93E4-D0EE-4AF0-97C8-37C4F1B24CF6}" type="datetimeFigureOut">
              <a:rPr lang="en-GB" smtClean="0"/>
              <a:t>26/06/2019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5CCF488-19CB-4C14-BB8F-58583F6D94FE}" type="slidenum">
              <a:rPr lang="en-GB" smtClean="0"/>
              <a:t>‹#›</a:t>
            </a:fld>
            <a:endParaRPr lang="en-GB"/>
          </a:p>
        </p:txBody>
      </p:sp>
    </p:spTree>
    <p:extLst>
      <p:ext uri="{BB962C8B-B14F-4D97-AF65-F5344CB8AC3E}">
        <p14:creationId xmlns:p14="http://schemas.microsoft.com/office/powerpoint/2010/main" val="35571971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35AF93E4-D0EE-4AF0-97C8-37C4F1B24CF6}" type="datetimeFigureOut">
              <a:rPr lang="en-GB" smtClean="0"/>
              <a:t>26/06/2019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C5CCF488-19CB-4C14-BB8F-58583F6D94FE}" type="slidenum">
              <a:rPr lang="en-GB" smtClean="0"/>
              <a:t>‹#›</a:t>
            </a:fld>
            <a:endParaRPr lang="en-GB"/>
          </a:p>
        </p:txBody>
      </p:sp>
    </p:spTree>
    <p:extLst>
      <p:ext uri="{BB962C8B-B14F-4D97-AF65-F5344CB8AC3E}">
        <p14:creationId xmlns:p14="http://schemas.microsoft.com/office/powerpoint/2010/main" val="4203007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35AF93E4-D0EE-4AF0-97C8-37C4F1B24CF6}" type="datetimeFigureOut">
              <a:rPr lang="en-GB" smtClean="0"/>
              <a:t>26/06/2019</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C5CCF488-19CB-4C14-BB8F-58583F6D94FE}" type="slidenum">
              <a:rPr lang="en-GB" smtClean="0"/>
              <a:t>‹#›</a:t>
            </a:fld>
            <a:endParaRPr lang="en-GB"/>
          </a:p>
        </p:txBody>
      </p:sp>
    </p:spTree>
    <p:extLst>
      <p:ext uri="{BB962C8B-B14F-4D97-AF65-F5344CB8AC3E}">
        <p14:creationId xmlns:p14="http://schemas.microsoft.com/office/powerpoint/2010/main" val="1009236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35AF93E4-D0EE-4AF0-97C8-37C4F1B24CF6}" type="datetimeFigureOut">
              <a:rPr lang="en-GB" smtClean="0"/>
              <a:t>26/06/2019</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C5CCF488-19CB-4C14-BB8F-58583F6D94FE}" type="slidenum">
              <a:rPr lang="en-GB" smtClean="0"/>
              <a:t>‹#›</a:t>
            </a:fld>
            <a:endParaRPr lang="en-GB"/>
          </a:p>
        </p:txBody>
      </p:sp>
    </p:spTree>
    <p:extLst>
      <p:ext uri="{BB962C8B-B14F-4D97-AF65-F5344CB8AC3E}">
        <p14:creationId xmlns:p14="http://schemas.microsoft.com/office/powerpoint/2010/main" val="5636659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5AF93E4-D0EE-4AF0-97C8-37C4F1B24CF6}" type="datetimeFigureOut">
              <a:rPr lang="en-GB" smtClean="0"/>
              <a:t>26/06/2019</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C5CCF488-19CB-4C14-BB8F-58583F6D94FE}" type="slidenum">
              <a:rPr lang="en-GB" smtClean="0"/>
              <a:t>‹#›</a:t>
            </a:fld>
            <a:endParaRPr lang="en-GB"/>
          </a:p>
        </p:txBody>
      </p:sp>
    </p:spTree>
    <p:extLst>
      <p:ext uri="{BB962C8B-B14F-4D97-AF65-F5344CB8AC3E}">
        <p14:creationId xmlns:p14="http://schemas.microsoft.com/office/powerpoint/2010/main" val="19532730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5AF93E4-D0EE-4AF0-97C8-37C4F1B24CF6}" type="datetimeFigureOut">
              <a:rPr lang="en-GB" smtClean="0"/>
              <a:t>26/06/2019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C5CCF488-19CB-4C14-BB8F-58583F6D94FE}" type="slidenum">
              <a:rPr lang="en-GB" smtClean="0"/>
              <a:t>‹#›</a:t>
            </a:fld>
            <a:endParaRPr lang="en-GB"/>
          </a:p>
        </p:txBody>
      </p:sp>
    </p:spTree>
    <p:extLst>
      <p:ext uri="{BB962C8B-B14F-4D97-AF65-F5344CB8AC3E}">
        <p14:creationId xmlns:p14="http://schemas.microsoft.com/office/powerpoint/2010/main" val="33661303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5AF93E4-D0EE-4AF0-97C8-37C4F1B24CF6}" type="datetimeFigureOut">
              <a:rPr lang="en-GB" smtClean="0"/>
              <a:t>26/06/2019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C5CCF488-19CB-4C14-BB8F-58583F6D94FE}" type="slidenum">
              <a:rPr lang="en-GB" smtClean="0"/>
              <a:t>‹#›</a:t>
            </a:fld>
            <a:endParaRPr lang="en-GB"/>
          </a:p>
        </p:txBody>
      </p:sp>
    </p:spTree>
    <p:extLst>
      <p:ext uri="{BB962C8B-B14F-4D97-AF65-F5344CB8AC3E}">
        <p14:creationId xmlns:p14="http://schemas.microsoft.com/office/powerpoint/2010/main" val="17045583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35AF93E4-D0EE-4AF0-97C8-37C4F1B24CF6}" type="datetimeFigureOut">
              <a:rPr lang="en-GB" smtClean="0"/>
              <a:t>26/06/2019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5CCF488-19CB-4C14-BB8F-58583F6D94FE}" type="slidenum">
              <a:rPr lang="en-GB" smtClean="0"/>
              <a:t>‹#›</a:t>
            </a:fld>
            <a:endParaRPr lang="en-GB"/>
          </a:p>
        </p:txBody>
      </p:sp>
    </p:spTree>
    <p:extLst>
      <p:ext uri="{BB962C8B-B14F-4D97-AF65-F5344CB8AC3E}">
        <p14:creationId xmlns:p14="http://schemas.microsoft.com/office/powerpoint/2010/main" val="10815830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35AF93E4-D0EE-4AF0-97C8-37C4F1B24CF6}" type="datetimeFigureOut">
              <a:rPr lang="en-GB" smtClean="0"/>
              <a:t>26/06/2019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5CCF488-19CB-4C14-BB8F-58583F6D94FE}" type="slidenum">
              <a:rPr lang="en-GB" smtClean="0"/>
              <a:t>‹#›</a:t>
            </a:fld>
            <a:endParaRPr lang="en-GB"/>
          </a:p>
        </p:txBody>
      </p:sp>
    </p:spTree>
    <p:extLst>
      <p:ext uri="{BB962C8B-B14F-4D97-AF65-F5344CB8AC3E}">
        <p14:creationId xmlns:p14="http://schemas.microsoft.com/office/powerpoint/2010/main" val="163670388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09600" y="274639"/>
            <a:ext cx="10972800" cy="5851525"/>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1E41BF40-D9C1-9649-968A-00A00C2F4454}" type="slidenum">
              <a:rPr lang="en-GB"/>
              <a:pPr>
                <a:defRPr/>
              </a:pPr>
              <a:t>‹#›</a:t>
            </a:fld>
            <a:endParaRPr lang="en-GB"/>
          </a:p>
        </p:txBody>
      </p:sp>
    </p:spTree>
    <p:extLst>
      <p:ext uri="{BB962C8B-B14F-4D97-AF65-F5344CB8AC3E}">
        <p14:creationId xmlns:p14="http://schemas.microsoft.com/office/powerpoint/2010/main" val="29927741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5AF93E4-D0EE-4AF0-97C8-37C4F1B24CF6}" type="datetimeFigureOut">
              <a:rPr lang="en-GB" smtClean="0"/>
              <a:t>26/06/2019</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5CCF488-19CB-4C14-BB8F-58583F6D94FE}" type="slidenum">
              <a:rPr lang="en-GB" smtClean="0"/>
              <a:t>‹#›</a:t>
            </a:fld>
            <a:endParaRPr lang="en-GB"/>
          </a:p>
        </p:txBody>
      </p:sp>
    </p:spTree>
    <p:extLst>
      <p:ext uri="{BB962C8B-B14F-4D97-AF65-F5344CB8AC3E}">
        <p14:creationId xmlns:p14="http://schemas.microsoft.com/office/powerpoint/2010/main" val="117470646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12.xml"/><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Content Placeholder 2"/>
          <p:cNvSpPr>
            <a:spLocks noGrp="1"/>
          </p:cNvSpPr>
          <p:nvPr>
            <p:ph idx="1"/>
          </p:nvPr>
        </p:nvSpPr>
        <p:spPr>
          <a:xfrm>
            <a:off x="2776152" y="1184275"/>
            <a:ext cx="4127886" cy="3429000"/>
          </a:xfrm>
        </p:spPr>
        <p:txBody>
          <a:bodyPr>
            <a:noAutofit/>
          </a:bodyPr>
          <a:lstStyle/>
          <a:p>
            <a:pPr>
              <a:buClr>
                <a:srgbClr val="B6007C"/>
              </a:buClr>
            </a:pPr>
            <a:r>
              <a:rPr lang="en-GB" sz="2000" dirty="0" smtClean="0">
                <a:latin typeface="Arial" charset="0"/>
                <a:ea typeface="MS PGothic" charset="0"/>
              </a:rPr>
              <a:t>Good </a:t>
            </a:r>
            <a:r>
              <a:rPr lang="en-GB" sz="2000" dirty="0">
                <a:latin typeface="Arial" charset="0"/>
                <a:ea typeface="MS PGothic" charset="0"/>
              </a:rPr>
              <a:t>attention to detail and an eye for patterns </a:t>
            </a:r>
            <a:r>
              <a:rPr lang="en-GB" sz="2000" dirty="0" smtClean="0">
                <a:latin typeface="Arial" charset="0"/>
                <a:ea typeface="MS PGothic" charset="0"/>
              </a:rPr>
              <a:t>in images or data</a:t>
            </a:r>
            <a:r>
              <a:rPr lang="en-GB" sz="2000" dirty="0">
                <a:latin typeface="Arial" charset="0"/>
                <a:ea typeface="MS PGothic" charset="0"/>
              </a:rPr>
              <a:t/>
            </a:r>
            <a:br>
              <a:rPr lang="en-GB" sz="2000" dirty="0">
                <a:latin typeface="Arial" charset="0"/>
                <a:ea typeface="MS PGothic" charset="0"/>
              </a:rPr>
            </a:br>
            <a:endParaRPr lang="en-GB" sz="2000" dirty="0">
              <a:latin typeface="Arial" charset="0"/>
              <a:ea typeface="MS PGothic" charset="0"/>
            </a:endParaRPr>
          </a:p>
          <a:p>
            <a:pPr>
              <a:buClr>
                <a:srgbClr val="B6007C"/>
              </a:buClr>
            </a:pPr>
            <a:r>
              <a:rPr lang="en-GB" sz="2000" dirty="0">
                <a:latin typeface="Arial" charset="0"/>
                <a:ea typeface="MS PGothic" charset="0"/>
              </a:rPr>
              <a:t>Being able to make decisions under pressure</a:t>
            </a:r>
            <a:br>
              <a:rPr lang="en-GB" sz="2000" dirty="0">
                <a:latin typeface="Arial" charset="0"/>
                <a:ea typeface="MS PGothic" charset="0"/>
              </a:rPr>
            </a:br>
            <a:endParaRPr lang="en-GB" sz="2000" dirty="0">
              <a:latin typeface="Arial" charset="0"/>
              <a:ea typeface="MS PGothic" charset="0"/>
            </a:endParaRPr>
          </a:p>
          <a:p>
            <a:pPr>
              <a:buClr>
                <a:srgbClr val="B6007C"/>
              </a:buClr>
            </a:pPr>
            <a:r>
              <a:rPr lang="en-GB" sz="2000" dirty="0">
                <a:latin typeface="Arial" charset="0"/>
                <a:ea typeface="MS PGothic" charset="0"/>
              </a:rPr>
              <a:t>Communication </a:t>
            </a:r>
            <a:r>
              <a:rPr lang="en-GB" sz="2000" dirty="0" smtClean="0">
                <a:latin typeface="Arial" charset="0"/>
                <a:ea typeface="MS PGothic" charset="0"/>
              </a:rPr>
              <a:t>and interpersonal skills</a:t>
            </a:r>
            <a:r>
              <a:rPr lang="en-GB" sz="2000" dirty="0">
                <a:latin typeface="Arial" charset="0"/>
                <a:ea typeface="MS PGothic" charset="0"/>
              </a:rPr>
              <a:t/>
            </a:r>
            <a:br>
              <a:rPr lang="en-GB" sz="2000" dirty="0">
                <a:latin typeface="Arial" charset="0"/>
                <a:ea typeface="MS PGothic" charset="0"/>
              </a:rPr>
            </a:br>
            <a:endParaRPr lang="en-GB" sz="2000" dirty="0">
              <a:latin typeface="Arial" charset="0"/>
              <a:ea typeface="MS PGothic" charset="0"/>
            </a:endParaRPr>
          </a:p>
          <a:p>
            <a:pPr>
              <a:buClr>
                <a:srgbClr val="B6007C"/>
              </a:buClr>
            </a:pPr>
            <a:r>
              <a:rPr lang="en-GB" sz="2000" dirty="0">
                <a:latin typeface="Arial" charset="0"/>
                <a:ea typeface="MS PGothic" charset="0"/>
              </a:rPr>
              <a:t>Being able to work as part of a </a:t>
            </a:r>
            <a:r>
              <a:rPr lang="en-GB" sz="2000" dirty="0" smtClean="0">
                <a:latin typeface="Arial" charset="0"/>
                <a:ea typeface="MS PGothic" charset="0"/>
              </a:rPr>
              <a:t>team</a:t>
            </a:r>
          </a:p>
          <a:p>
            <a:pPr marL="0" indent="0">
              <a:buClr>
                <a:srgbClr val="B6007C"/>
              </a:buClr>
              <a:buNone/>
            </a:pPr>
            <a:endParaRPr lang="en-GB" sz="2000" dirty="0" smtClean="0">
              <a:latin typeface="Arial" charset="0"/>
              <a:ea typeface="MS PGothic" charset="0"/>
            </a:endParaRPr>
          </a:p>
          <a:p>
            <a:pPr>
              <a:buClr>
                <a:srgbClr val="B6007C"/>
              </a:buClr>
            </a:pPr>
            <a:r>
              <a:rPr lang="en-GB" sz="2000" dirty="0" smtClean="0">
                <a:latin typeface="Arial" charset="0"/>
                <a:ea typeface="MS PGothic" charset="0"/>
              </a:rPr>
              <a:t>Patience and persistence</a:t>
            </a:r>
            <a:endParaRPr lang="en-GB" sz="2000" dirty="0">
              <a:latin typeface="Arial" charset="0"/>
              <a:ea typeface="MS PGothic" charset="0"/>
            </a:endParaRPr>
          </a:p>
        </p:txBody>
      </p:sp>
      <p:sp>
        <p:nvSpPr>
          <p:cNvPr id="6" name="Rectangle 5"/>
          <p:cNvSpPr>
            <a:spLocks noChangeArrowheads="1"/>
          </p:cNvSpPr>
          <p:nvPr/>
        </p:nvSpPr>
        <p:spPr bwMode="auto">
          <a:xfrm>
            <a:off x="2881313" y="5786438"/>
            <a:ext cx="7786687" cy="1071562"/>
          </a:xfrm>
          <a:prstGeom prst="rect">
            <a:avLst/>
          </a:prstGeom>
          <a:solidFill>
            <a:srgbClr val="002060"/>
          </a:solidFill>
          <a:ln>
            <a:noFill/>
          </a:ln>
          <a:effectLst>
            <a:outerShdw blurRad="63500" dist="23000" dir="5400000" rotWithShape="0">
              <a:srgbClr val="000000">
                <a:alpha val="34998"/>
              </a:srgbClr>
            </a:outerShdw>
          </a:effectLst>
          <a:extLst>
            <a:ext uri="{91240B29-F687-4f45-9708-019B960494DF}">
              <a14:hiddenLine xmlns="" xmlns:a14="http://schemas.microsoft.com/office/drawing/2010/main" w="9525">
                <a:solidFill>
                  <a:srgbClr val="000000"/>
                </a:solidFill>
                <a:miter lim="800000"/>
                <a:headEnd/>
                <a:tailEnd/>
              </a14:hiddenLine>
            </a:ext>
          </a:extLst>
        </p:spPr>
        <p:txBody>
          <a:bodyPr anchor="ctr"/>
          <a:lstStyle/>
          <a:p>
            <a:pPr algn="r" eaLnBrk="1" hangingPunct="1">
              <a:defRPr/>
            </a:pPr>
            <a:r>
              <a:rPr lang="en-US" sz="3600" b="1" dirty="0" smtClean="0">
                <a:solidFill>
                  <a:srgbClr val="FFFFFF"/>
                </a:solidFill>
                <a:ea typeface="ＭＳ Ｐゴシック" charset="-128"/>
              </a:rPr>
              <a:t>Core skills for pathologists</a:t>
            </a:r>
            <a:endParaRPr lang="en-GB" sz="3600" dirty="0">
              <a:solidFill>
                <a:srgbClr val="FFFFFF"/>
              </a:solidFill>
              <a:ea typeface="ＭＳ Ｐゴシック" charset="-128"/>
            </a:endParaRPr>
          </a:p>
        </p:txBody>
      </p:sp>
      <p:pic>
        <p:nvPicPr>
          <p:cNvPr id="28675" name="Picture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652589" y="131763"/>
            <a:ext cx="3151187" cy="8493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28676" name="Picture 4"/>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904038" y="1184276"/>
            <a:ext cx="3778250" cy="46021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3236323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cstate="print">
            <a:extLst>
              <a:ext uri="{28A0092B-C50C-407E-A947-70E740481C1C}">
                <a14:useLocalDpi xmlns:a14="http://schemas.microsoft.com/office/drawing/2010/main" val="0"/>
              </a:ext>
            </a:extLst>
          </a:blip>
          <a:srcRect l="2072" t="2522" r="2433" b="5705"/>
          <a:stretch/>
        </p:blipFill>
        <p:spPr>
          <a:xfrm>
            <a:off x="7062006" y="1051398"/>
            <a:ext cx="3605995" cy="5198076"/>
          </a:xfrm>
          <a:prstGeom prst="rect">
            <a:avLst/>
          </a:prstGeom>
        </p:spPr>
      </p:pic>
      <p:sp>
        <p:nvSpPr>
          <p:cNvPr id="33794" name="Content Placeholder 1"/>
          <p:cNvSpPr>
            <a:spLocks noGrp="1"/>
          </p:cNvSpPr>
          <p:nvPr>
            <p:ph/>
          </p:nvPr>
        </p:nvSpPr>
        <p:spPr>
          <a:xfrm>
            <a:off x="2881314" y="1084349"/>
            <a:ext cx="4078287" cy="3857625"/>
          </a:xfrm>
        </p:spPr>
        <p:txBody>
          <a:bodyPr/>
          <a:lstStyle/>
          <a:p>
            <a:pPr>
              <a:buClr>
                <a:srgbClr val="B6007C"/>
              </a:buClr>
            </a:pPr>
            <a:r>
              <a:rPr lang="en-GB" sz="2000" dirty="0" smtClean="0">
                <a:latin typeface="Arial" charset="0"/>
                <a:ea typeface="MS PGothic" charset="0"/>
              </a:rPr>
              <a:t>Building relationships with patients </a:t>
            </a:r>
          </a:p>
          <a:p>
            <a:pPr marL="0" indent="0">
              <a:buClr>
                <a:srgbClr val="B6007C"/>
              </a:buClr>
              <a:buNone/>
            </a:pPr>
            <a:endParaRPr lang="en-GB" sz="2000" dirty="0">
              <a:latin typeface="Arial" charset="0"/>
              <a:ea typeface="MS PGothic" charset="0"/>
            </a:endParaRPr>
          </a:p>
          <a:p>
            <a:pPr>
              <a:buClr>
                <a:srgbClr val="B6007C"/>
              </a:buClr>
            </a:pPr>
            <a:r>
              <a:rPr lang="en-GB" sz="2000">
                <a:latin typeface="Arial" charset="0"/>
                <a:ea typeface="MS PGothic" charset="0"/>
              </a:rPr>
              <a:t>M</a:t>
            </a:r>
            <a:r>
              <a:rPr lang="en-GB" sz="2000" smtClean="0">
                <a:latin typeface="Arial" charset="0"/>
                <a:ea typeface="MS PGothic" charset="0"/>
              </a:rPr>
              <a:t>anaging </a:t>
            </a:r>
            <a:r>
              <a:rPr lang="en-GB" sz="2000" dirty="0" smtClean="0">
                <a:latin typeface="Arial" charset="0"/>
                <a:ea typeface="MS PGothic" charset="0"/>
              </a:rPr>
              <a:t>long-term care of patients</a:t>
            </a:r>
          </a:p>
          <a:p>
            <a:pPr marL="0" indent="0">
              <a:buClr>
                <a:srgbClr val="B6007C"/>
              </a:buClr>
              <a:buNone/>
            </a:pPr>
            <a:endParaRPr lang="en-GB" sz="2000" dirty="0" smtClean="0">
              <a:latin typeface="Arial" charset="0"/>
              <a:ea typeface="MS PGothic" charset="0"/>
            </a:endParaRPr>
          </a:p>
          <a:p>
            <a:pPr>
              <a:buClr>
                <a:srgbClr val="B6007C"/>
              </a:buClr>
            </a:pPr>
            <a:r>
              <a:rPr lang="en-GB" sz="2000" dirty="0" smtClean="0">
                <a:latin typeface="Arial" charset="0"/>
                <a:ea typeface="MS PGothic" charset="0"/>
              </a:rPr>
              <a:t>Interest in working with patients on ward rounds and in out-patient clinics</a:t>
            </a:r>
            <a:r>
              <a:rPr lang="en-GB" sz="2400" dirty="0">
                <a:latin typeface="Arial" charset="0"/>
                <a:ea typeface="MS PGothic" charset="0"/>
              </a:rPr>
              <a:t/>
            </a:r>
            <a:br>
              <a:rPr lang="en-GB" sz="2400" dirty="0">
                <a:latin typeface="Arial" charset="0"/>
                <a:ea typeface="MS PGothic" charset="0"/>
              </a:rPr>
            </a:br>
            <a:endParaRPr lang="en-GB" sz="1200" dirty="0">
              <a:latin typeface="Arial" charset="0"/>
              <a:ea typeface="MS PGothic" charset="0"/>
            </a:endParaRPr>
          </a:p>
          <a:p>
            <a:pPr marL="0" indent="0">
              <a:buClr>
                <a:srgbClr val="B6007C"/>
              </a:buClr>
              <a:buNone/>
            </a:pPr>
            <a:endParaRPr lang="en-GB" sz="2400" dirty="0">
              <a:latin typeface="Arial" charset="0"/>
              <a:ea typeface="MS PGothic" charset="0"/>
            </a:endParaRPr>
          </a:p>
        </p:txBody>
      </p:sp>
      <p:sp>
        <p:nvSpPr>
          <p:cNvPr id="5" name="Rectangle 4"/>
          <p:cNvSpPr>
            <a:spLocks noChangeArrowheads="1"/>
          </p:cNvSpPr>
          <p:nvPr/>
        </p:nvSpPr>
        <p:spPr bwMode="auto">
          <a:xfrm>
            <a:off x="2881314" y="5786438"/>
            <a:ext cx="7786687" cy="1071562"/>
          </a:xfrm>
          <a:prstGeom prst="rect">
            <a:avLst/>
          </a:prstGeom>
          <a:solidFill>
            <a:srgbClr val="002060"/>
          </a:solidFill>
          <a:ln>
            <a:noFill/>
          </a:ln>
          <a:effectLst>
            <a:outerShdw blurRad="63500" dist="23000" dir="5400000" rotWithShape="0">
              <a:srgbClr val="000000">
                <a:alpha val="34998"/>
              </a:srgbClr>
            </a:outerShdw>
          </a:effectLst>
          <a:extLst>
            <a:ext uri="{91240B29-F687-4f45-9708-019B960494DF}">
              <a14:hiddenLine xmlns="" xmlns:a14="http://schemas.microsoft.com/office/drawing/2010/main" w="9525">
                <a:solidFill>
                  <a:srgbClr val="000000"/>
                </a:solidFill>
                <a:miter lim="800000"/>
                <a:headEnd/>
                <a:tailEnd/>
              </a14:hiddenLine>
            </a:ext>
          </a:extLst>
        </p:spPr>
        <p:txBody>
          <a:bodyPr anchor="ctr"/>
          <a:lstStyle/>
          <a:p>
            <a:pPr algn="r" eaLnBrk="1" hangingPunct="1">
              <a:defRPr/>
            </a:pPr>
            <a:r>
              <a:rPr lang="en-US" sz="3600" b="1" dirty="0" smtClean="0">
                <a:solidFill>
                  <a:srgbClr val="FFFFFF"/>
                </a:solidFill>
                <a:ea typeface="ＭＳ Ｐゴシック" charset="-128"/>
              </a:rPr>
              <a:t>Aptitudes for patient-facing specialties</a:t>
            </a:r>
            <a:endParaRPr lang="en-GB" sz="3600" dirty="0">
              <a:solidFill>
                <a:srgbClr val="FFFFFF"/>
              </a:solidFill>
              <a:ea typeface="ＭＳ Ｐゴシック" charset="-128"/>
            </a:endParaRPr>
          </a:p>
        </p:txBody>
      </p:sp>
      <p:pic>
        <p:nvPicPr>
          <p:cNvPr id="33796" name="Picture 5"/>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652589" y="131763"/>
            <a:ext cx="3151187" cy="8493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2020474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24</TotalTime>
  <Words>218</Words>
  <Application>Microsoft Office PowerPoint</Application>
  <PresentationFormat>Widescreen</PresentationFormat>
  <Paragraphs>17</Paragraphs>
  <Slides>2</Slides>
  <Notes>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vt:i4>
      </vt:variant>
    </vt:vector>
  </HeadingPairs>
  <TitlesOfParts>
    <vt:vector size="8" baseType="lpstr">
      <vt:lpstr>ＭＳ Ｐゴシック</vt:lpstr>
      <vt:lpstr>ＭＳ Ｐゴシック</vt:lpstr>
      <vt:lpstr>Arial</vt:lpstr>
      <vt:lpstr>Calibri</vt:lpstr>
      <vt:lpstr>Calibri Light</vt:lpstr>
      <vt:lpstr>Office Theme</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Penny Fletcher</dc:creator>
  <cp:lastModifiedBy>Penny Fletcher</cp:lastModifiedBy>
  <cp:revision>7</cp:revision>
  <dcterms:created xsi:type="dcterms:W3CDTF">2019-06-14T10:14:28Z</dcterms:created>
  <dcterms:modified xsi:type="dcterms:W3CDTF">2019-06-26T08:22:13Z</dcterms:modified>
</cp:coreProperties>
</file>