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9675" cy="106918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" roundtripDataSignature="AMtx7mjUFN5EwNyjadQa9Cklsy559UNy8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198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customschemas.google.com/relationships/presentationmetadata" Target="metadata"/><Relationship Id="rId10" Type="http://schemas.openxmlformats.org/officeDocument/2006/relationships/tableStyles" Target="tableStyles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1pPr>
            <a:lvl2pPr lvl="1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/>
            </a:lvl2pPr>
            <a:lvl3pPr lvl="2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3pPr>
            <a:lvl4pPr lvl="3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4pPr>
            <a:lvl5pPr lvl="4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5pPr>
            <a:lvl6pPr lvl="5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6pPr>
            <a:lvl7pPr lvl="6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7pPr>
            <a:lvl8pPr lvl="7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8pPr>
            <a:lvl9pPr lvl="8" algn="ctr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60"/>
              <a:buFont typeface="Calibri"/>
              <a:buNone/>
              <a:defRPr sz="496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653"/>
              <a:buNone/>
              <a:defRPr sz="1653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488"/>
              <a:buNone/>
              <a:defRPr sz="1488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rgbClr val="888888"/>
              </a:buClr>
              <a:buSzPts val="1323"/>
              <a:buNone/>
              <a:defRPr sz="1323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3827085" y="2846200"/>
            <a:ext cx="3212862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520713" y="3905482"/>
            <a:ext cx="3198096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3827086" y="2620980"/>
            <a:ext cx="3213847" cy="12845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 b="1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None/>
              <a:defRPr sz="1653" b="1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 b="1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3827086" y="3905482"/>
            <a:ext cx="3213847" cy="5744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6558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645"/>
              <a:buChar char="•"/>
              <a:defRPr sz="2645"/>
            </a:lvl1pPr>
            <a:lvl2pPr marL="914400" lvl="1" indent="-375603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2315"/>
              <a:buChar char="•"/>
              <a:defRPr sz="2315"/>
            </a:lvl2pPr>
            <a:lvl3pPr marL="1371600" lvl="2" indent="-354584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Char char="•"/>
              <a:defRPr sz="1984"/>
            </a:lvl3pPr>
            <a:lvl4pPr marL="1828800" lvl="3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4pPr>
            <a:lvl5pPr marL="2286000" lvl="4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5pPr>
            <a:lvl6pPr marL="2743200" lvl="5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6pPr>
            <a:lvl7pPr marL="3200400" lvl="6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7pPr>
            <a:lvl8pPr marL="3657600" lvl="7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8pPr>
            <a:lvl9pPr marL="4114800" lvl="8" indent="-333566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Char char="•"/>
              <a:defRPr sz="1653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45"/>
              <a:buFont typeface="Calibri"/>
              <a:buNone/>
              <a:defRPr sz="2645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3213847" y="1539425"/>
            <a:ext cx="3827085" cy="7598117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520712" y="3207544"/>
            <a:ext cx="2438192" cy="59423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1pPr>
            <a:lvl2pPr marL="914400" lvl="1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157"/>
              <a:buNone/>
              <a:defRPr sz="1157"/>
            </a:lvl2pPr>
            <a:lvl3pPr marL="1371600" lvl="2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992"/>
              <a:buNone/>
              <a:defRPr sz="992"/>
            </a:lvl3pPr>
            <a:lvl4pPr marL="1828800" lvl="3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4pPr>
            <a:lvl5pPr marL="2286000" lvl="4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5pPr>
            <a:lvl6pPr marL="2743200" lvl="5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6pPr>
            <a:lvl7pPr marL="3200400" lvl="6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7pPr>
            <a:lvl8pPr marL="3657600" lvl="7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8pPr>
            <a:lvl9pPr marL="4114800" lvl="8" indent="-2286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827"/>
              <a:buNone/>
              <a:defRPr sz="827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87910" y="2978019"/>
            <a:ext cx="6783857" cy="6520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1694512" y="4284621"/>
            <a:ext cx="9060817" cy="163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-1612846" y="2701814"/>
            <a:ext cx="9060817" cy="4795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37"/>
              <a:buFont typeface="Calibri"/>
              <a:buNone/>
              <a:defRPr sz="363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75603" algn="l" rtl="0">
              <a:lnSpc>
                <a:spcPct val="90000"/>
              </a:lnSpc>
              <a:spcBef>
                <a:spcPts val="827"/>
              </a:spcBef>
              <a:spcAft>
                <a:spcPts val="0"/>
              </a:spcAft>
              <a:buClr>
                <a:schemeClr val="dk1"/>
              </a:buClr>
              <a:buSzPts val="2315"/>
              <a:buFont typeface="Arial"/>
              <a:buChar char="•"/>
              <a:defRPr sz="231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4584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sz="1984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3566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653"/>
              <a:buFont typeface="Arial"/>
              <a:buChar char="•"/>
              <a:defRPr sz="165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23088" algn="l" rtl="0">
              <a:lnSpc>
                <a:spcPct val="90000"/>
              </a:lnSpc>
              <a:spcBef>
                <a:spcPts val="413"/>
              </a:spcBef>
              <a:spcAft>
                <a:spcPts val="0"/>
              </a:spcAft>
              <a:buClr>
                <a:schemeClr val="dk1"/>
              </a:buClr>
              <a:buSzPts val="1488"/>
              <a:buFont typeface="Arial"/>
              <a:buChar char="•"/>
              <a:defRPr sz="148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92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jpg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jpg"/><Relationship Id="rId10" Type="http://schemas.openxmlformats.org/officeDocument/2006/relationships/image" Target="../media/image8.jp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365760" y="731520"/>
            <a:ext cx="6830568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3000"/>
              <a:buFont typeface="Calibri"/>
              <a:buNone/>
            </a:pPr>
            <a:r>
              <a:rPr lang="en-US" sz="30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Same Lump, Different Origin</a:t>
            </a:r>
            <a:endParaRPr/>
          </a:p>
        </p:txBody>
      </p:sp>
      <p:sp>
        <p:nvSpPr>
          <p:cNvPr id="85" name="Google Shape;85;p1"/>
          <p:cNvSpPr txBox="1"/>
          <p:nvPr/>
        </p:nvSpPr>
        <p:spPr>
          <a:xfrm>
            <a:off x="365760" y="1188720"/>
            <a:ext cx="6830568" cy="3108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6FB5"/>
              </a:buClr>
              <a:buSzPts val="1500"/>
              <a:buFont typeface="Calibri"/>
              <a:buNone/>
            </a:pPr>
            <a:r>
              <a:rPr lang="en-US" sz="1500" b="0" i="0" u="none" strike="noStrike" cap="none">
                <a:solidFill>
                  <a:srgbClr val="1F6FB5"/>
                </a:solidFill>
                <a:latin typeface="Calibri"/>
                <a:ea typeface="Calibri"/>
                <a:cs typeface="Calibri"/>
                <a:sym typeface="Calibri"/>
              </a:rPr>
              <a:t>Getting the Diagnosis Right in the Era of Personalised Medicine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365760" y="1572768"/>
            <a:ext cx="683056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22630"/>
              </a:buClr>
              <a:buSzPts val="1000"/>
              <a:buFont typeface="Calibri"/>
              <a:buNone/>
            </a:pPr>
            <a:r>
              <a:rPr lang="en-US" sz="1000" b="1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 Dr. Spoorthy Gurajala, </a:t>
            </a:r>
            <a:r>
              <a:rPr lang="en-US" sz="1000" b="1" i="0" u="none" strike="noStrike" cap="none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b="1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Dr. Lavina Loungani, Dr. Kripa Shettigar</a:t>
            </a:r>
            <a:endParaRPr baseline="30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Department of Pathology, </a:t>
            </a:r>
            <a:r>
              <a:rPr lang="en-US" sz="900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Manipal Hospital, Whitefield, Bangalore</a:t>
            </a:r>
            <a:r>
              <a:rPr lang="en-US" sz="9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, India</a:t>
            </a:r>
            <a:endParaRPr/>
          </a:p>
        </p:txBody>
      </p:sp>
      <p:sp>
        <p:nvSpPr>
          <p:cNvPr id="87" name="Google Shape;87;p1"/>
          <p:cNvSpPr/>
          <p:nvPr/>
        </p:nvSpPr>
        <p:spPr>
          <a:xfrm>
            <a:off x="365760" y="2011680"/>
            <a:ext cx="3767328" cy="2212848"/>
          </a:xfrm>
          <a:prstGeom prst="roundRect">
            <a:avLst>
              <a:gd name="adj" fmla="val 4000"/>
            </a:avLst>
          </a:prstGeom>
          <a:noFill/>
          <a:ln w="15875" cap="flat" cmpd="sng">
            <a:solidFill>
              <a:srgbClr val="1B2F6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8000" tIns="128000" rIns="128000" bIns="12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Background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Clr>
                <a:srgbClr val="222630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Personalised cancer care begins with accurate identification of tumour origin. Metastasis to the breast from an extramammary malignancy is rare, accounting for about 0.3% of breast malignancies [1], and ovarian serous carcinoma is among the commonest sources [2,3]. Such metastases can mimic primary breast carcinoma clinically, radiologically and histologically. Hormone receptor status adds to the difficulty [4]. This case shows how targeted immunohistochemistry, biochemical values and imaging revealed a Müllerian primary behind a breast lump, and so directed an appropriate, individualised management pathway.</a:t>
            </a:r>
            <a:endParaRPr/>
          </a:p>
        </p:txBody>
      </p:sp>
      <p:sp>
        <p:nvSpPr>
          <p:cNvPr id="88" name="Google Shape;88;p1"/>
          <p:cNvSpPr/>
          <p:nvPr/>
        </p:nvSpPr>
        <p:spPr>
          <a:xfrm>
            <a:off x="365760" y="4343400"/>
            <a:ext cx="3767328" cy="960120"/>
          </a:xfrm>
          <a:prstGeom prst="roundRect">
            <a:avLst>
              <a:gd name="adj" fmla="val 4000"/>
            </a:avLst>
          </a:prstGeom>
          <a:noFill/>
          <a:ln w="15875" cap="flat" cmpd="sng">
            <a:solidFill>
              <a:srgbClr val="1B2F6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8000" tIns="128000" rIns="128000" bIns="12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Case presentation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Clr>
                <a:srgbClr val="222630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A 75-year-old woman presented with a BI-RADS 5 left retroareolar breast lump and bilateral axillary lymphadenopathy. Serum CA-125 was markedly raised (1887 U/mL), with normal CEA and CA19-9.</a:t>
            </a:r>
            <a:endParaRPr/>
          </a:p>
        </p:txBody>
      </p:sp>
      <p:sp>
        <p:nvSpPr>
          <p:cNvPr id="89" name="Google Shape;89;p1"/>
          <p:cNvSpPr/>
          <p:nvPr/>
        </p:nvSpPr>
        <p:spPr>
          <a:xfrm>
            <a:off x="4334256" y="2011680"/>
            <a:ext cx="2862072" cy="3291839"/>
          </a:xfrm>
          <a:prstGeom prst="roundRect">
            <a:avLst>
              <a:gd name="adj" fmla="val 4000"/>
            </a:avLst>
          </a:prstGeom>
          <a:noFill/>
          <a:ln w="15875" cap="flat" cmpd="sng">
            <a:solidFill>
              <a:srgbClr val="1B2F6E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128000" tIns="128000" rIns="128000" bIns="12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Histopathological assessment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Clr>
                <a:srgbClr val="222630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222630"/>
                </a:solidFill>
                <a:latin typeface="Calibri"/>
                <a:ea typeface="Calibri"/>
                <a:cs typeface="Calibri"/>
                <a:sym typeface="Calibri"/>
              </a:rPr>
              <a:t>Breast core biopsy was initially reported as invasive carcinoma of no special type, grade 2 (ER 25% weak, PR 0, HER2 0, Ki-67 65%). Axillary FNAC showed metastatic carcinoma. Given the raised CA-125, GATA3 was performed and was negative. Expedited PET-CT showed adnexal and peritoneal disease with ascites. PAX8 and WT1 were positive with a p53 null pattern, and axillary and inguinal node biopsies were concordant. The final diagnosis was metastatic high-grade serous carcinoma of Müllerian origin, and the patient was planned for platinum-based chemotherapy.</a:t>
            </a:r>
            <a:endParaRPr/>
          </a:p>
        </p:txBody>
      </p:sp>
      <p:sp>
        <p:nvSpPr>
          <p:cNvPr id="90" name="Google Shape;90;p1"/>
          <p:cNvSpPr txBox="1"/>
          <p:nvPr/>
        </p:nvSpPr>
        <p:spPr>
          <a:xfrm>
            <a:off x="365760" y="5449824"/>
            <a:ext cx="683056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Morphology and immunophenotype: breast vs inguinal lymph node</a:t>
            </a:r>
            <a:endParaRPr/>
          </a:p>
        </p:txBody>
      </p:sp>
      <p:sp>
        <p:nvSpPr>
          <p:cNvPr id="91" name="Google Shape;91;p1"/>
          <p:cNvSpPr txBox="1"/>
          <p:nvPr/>
        </p:nvSpPr>
        <p:spPr>
          <a:xfrm>
            <a:off x="640080" y="5760720"/>
            <a:ext cx="1584198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050"/>
              <a:buFont typeface="Calibri"/>
              <a:buNone/>
            </a:pPr>
            <a:r>
              <a:rPr lang="en-US" sz="105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H&amp;E</a:t>
            </a:r>
            <a:endParaRPr/>
          </a:p>
        </p:txBody>
      </p:sp>
      <p:sp>
        <p:nvSpPr>
          <p:cNvPr id="92" name="Google Shape;92;p1"/>
          <p:cNvSpPr txBox="1"/>
          <p:nvPr/>
        </p:nvSpPr>
        <p:spPr>
          <a:xfrm>
            <a:off x="2297430" y="5760720"/>
            <a:ext cx="1584198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050"/>
              <a:buFont typeface="Calibri"/>
              <a:buNone/>
            </a:pPr>
            <a:r>
              <a:rPr lang="en-US" sz="105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GATA3</a:t>
            </a:r>
            <a:endParaRPr/>
          </a:p>
        </p:txBody>
      </p:sp>
      <p:sp>
        <p:nvSpPr>
          <p:cNvPr id="93" name="Google Shape;93;p1"/>
          <p:cNvSpPr txBox="1"/>
          <p:nvPr/>
        </p:nvSpPr>
        <p:spPr>
          <a:xfrm>
            <a:off x="3954780" y="5760720"/>
            <a:ext cx="1584198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050"/>
              <a:buFont typeface="Calibri"/>
              <a:buNone/>
            </a:pPr>
            <a:r>
              <a:rPr lang="en-US" sz="105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PAX8</a:t>
            </a:r>
            <a:endParaRPr/>
          </a:p>
        </p:txBody>
      </p:sp>
      <p:sp>
        <p:nvSpPr>
          <p:cNvPr id="94" name="Google Shape;94;p1"/>
          <p:cNvSpPr txBox="1"/>
          <p:nvPr/>
        </p:nvSpPr>
        <p:spPr>
          <a:xfrm>
            <a:off x="5612130" y="5760720"/>
            <a:ext cx="1584198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1050"/>
              <a:buFont typeface="Calibri"/>
              <a:buNone/>
            </a:pPr>
            <a:r>
              <a:rPr lang="en-US" sz="105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WT1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365760" y="6007608"/>
            <a:ext cx="219456" cy="1077254"/>
          </a:xfrm>
          <a:prstGeom prst="roundRect">
            <a:avLst>
              <a:gd name="adj" fmla="val 4000"/>
            </a:avLst>
          </a:prstGeom>
          <a:solidFill>
            <a:srgbClr val="1B2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1"/>
          <p:cNvSpPr txBox="1"/>
          <p:nvPr/>
        </p:nvSpPr>
        <p:spPr>
          <a:xfrm rot="-5400000">
            <a:off x="-60578" y="6439070"/>
            <a:ext cx="1072112" cy="21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Breast</a:t>
            </a:r>
            <a:endParaRPr/>
          </a:p>
        </p:txBody>
      </p:sp>
      <p:pic>
        <p:nvPicPr>
          <p:cNvPr id="97" name="Google Shape;97;p1" descr="Breast: H&amp;E stai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0080" y="6007608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8" name="Google Shape;98;p1" descr="Breast: GATA3 stain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97430" y="6007608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99" name="Google Shape;99;p1" descr="Breast: PAX8 stain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954780" y="6007608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0" name="Google Shape;100;p1" descr="Breast: WT1 stain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612130" y="6007608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1" name="Google Shape;101;p1"/>
          <p:cNvSpPr/>
          <p:nvPr/>
        </p:nvSpPr>
        <p:spPr>
          <a:xfrm>
            <a:off x="365760" y="7158014"/>
            <a:ext cx="219456" cy="1077254"/>
          </a:xfrm>
          <a:prstGeom prst="roundRect">
            <a:avLst>
              <a:gd name="adj" fmla="val 4000"/>
            </a:avLst>
          </a:prstGeom>
          <a:solidFill>
            <a:srgbClr val="1B2F6E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"/>
          <p:cNvSpPr txBox="1"/>
          <p:nvPr/>
        </p:nvSpPr>
        <p:spPr>
          <a:xfrm rot="-5400000">
            <a:off x="-60578" y="7589470"/>
            <a:ext cx="1072112" cy="2143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"/>
              <a:buFont typeface="Calibri"/>
              <a:buNone/>
            </a:pPr>
            <a:r>
              <a:rPr lang="en-US" sz="95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Inguinal node</a:t>
            </a:r>
            <a:endParaRPr/>
          </a:p>
        </p:txBody>
      </p:sp>
      <p:pic>
        <p:nvPicPr>
          <p:cNvPr id="103" name="Google Shape;103;p1" descr="Inguinal node: H&amp;E stai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40080" y="7158014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4" name="Google Shape;104;p1" descr="Inguinal node: GATA3 stain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2297430" y="7158014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5" name="Google Shape;105;p1" descr="Inguinal node: PAX8 stain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954780" y="7158014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pic>
        <p:nvPicPr>
          <p:cNvPr id="106" name="Google Shape;106;p1" descr="Inguinal node: WT1 stain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5612130" y="7158014"/>
            <a:ext cx="1584198" cy="1077254"/>
          </a:xfrm>
          <a:prstGeom prst="rect">
            <a:avLst/>
          </a:prstGeom>
          <a:noFill/>
          <a:ln w="9525" cap="flat" cmpd="sng">
            <a:solidFill>
              <a:srgbClr val="C9D3E3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107" name="Google Shape;107;p1"/>
          <p:cNvSpPr txBox="1"/>
          <p:nvPr/>
        </p:nvSpPr>
        <p:spPr>
          <a:xfrm>
            <a:off x="640080" y="8290133"/>
            <a:ext cx="6556248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900"/>
              <a:buFont typeface="Calibri"/>
              <a:buNone/>
            </a:pPr>
            <a:r>
              <a:rPr lang="en-US" sz="900" b="0" i="1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Concordant morphology and a GATA3-negative, PAX8-positive, WT1-positive immunophenotype in the breast lesion and inguinal lymph node support metastatic Müllerian serous carcinoma.</a:t>
            </a:r>
            <a:endParaRPr/>
          </a:p>
        </p:txBody>
      </p:sp>
      <p:sp>
        <p:nvSpPr>
          <p:cNvPr id="108" name="Google Shape;108;p1"/>
          <p:cNvSpPr/>
          <p:nvPr/>
        </p:nvSpPr>
        <p:spPr>
          <a:xfrm>
            <a:off x="365760" y="8655893"/>
            <a:ext cx="6830568" cy="1024128"/>
          </a:xfrm>
          <a:prstGeom prst="roundRect">
            <a:avLst>
              <a:gd name="adj" fmla="val 4000"/>
            </a:avLst>
          </a:prstGeom>
          <a:solidFill>
            <a:srgbClr val="1B2F6E"/>
          </a:solidFill>
          <a:ln>
            <a:noFill/>
          </a:ln>
        </p:spPr>
        <p:txBody>
          <a:bodyPr spcFirstLastPara="1" wrap="square" lIns="128000" tIns="128000" rIns="128000" bIns="128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D38A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D38A"/>
                </a:solidFill>
                <a:latin typeface="Calibri"/>
                <a:ea typeface="Calibri"/>
                <a:cs typeface="Calibri"/>
                <a:sym typeface="Calibri"/>
              </a:rPr>
              <a:t>Conclusion</a:t>
            </a:r>
            <a:endParaRPr/>
          </a:p>
          <a:p>
            <a:pPr marL="0" marR="0" lvl="0" indent="0" algn="l" rtl="0">
              <a:lnSpc>
                <a:spcPct val="107000"/>
              </a:lnSpc>
              <a:spcBef>
                <a:spcPts val="400"/>
              </a:spcBef>
              <a:spcAft>
                <a:spcPts val="0"/>
              </a:spcAft>
              <a:buClr>
                <a:srgbClr val="FFFFFF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Personalised cancer care begins with the correct diagnosis. Neither the site of presentation nor ER positivity establishes tumour origin. In this case, integrated pathological, biochemical and radiological assessment reclassified a presumed breast primary as metastatic Müllerian serous carcinoma and redirected treatment, placing pathology at the heart of precision oncology.</a:t>
            </a:r>
            <a:endParaRPr/>
          </a:p>
        </p:txBody>
      </p:sp>
      <p:sp>
        <p:nvSpPr>
          <p:cNvPr id="109" name="Google Shape;109;p1"/>
          <p:cNvSpPr txBox="1"/>
          <p:nvPr/>
        </p:nvSpPr>
        <p:spPr>
          <a:xfrm>
            <a:off x="365760" y="9789749"/>
            <a:ext cx="6830568" cy="808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B2F6E"/>
              </a:buClr>
              <a:buSzPts val="800"/>
              <a:buFont typeface="Calibri"/>
              <a:buNone/>
            </a:pPr>
            <a:r>
              <a:rPr lang="en-US" sz="800" b="1" i="0" u="none" strike="noStrike" cap="none">
                <a:solidFill>
                  <a:srgbClr val="1B2F6E"/>
                </a:solidFill>
                <a:latin typeface="Calibri"/>
                <a:ea typeface="Calibri"/>
                <a:cs typeface="Calibri"/>
                <a:sym typeface="Calibri"/>
              </a:rPr>
              <a:t>References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700"/>
              <a:buFont typeface="Calibri"/>
              <a:buNone/>
            </a:pPr>
            <a:r>
              <a:rPr lang="en-US" sz="7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1. Lee AHS. The histological diagnosis of metastases to the breast from extramammary malignancies. J Clin Pathol 2007;60:1333–41.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700"/>
              <a:buFont typeface="Calibri"/>
              <a:buNone/>
            </a:pPr>
            <a:r>
              <a:rPr lang="en-US" sz="7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2. Tempfer CB, et al. Metastasis of ovarian cancer to the breast: a report of two cases and a review of the literature. Oncol Lett 2016;11:4008–12.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700"/>
              <a:buFont typeface="Calibri"/>
              <a:buNone/>
            </a:pPr>
            <a:r>
              <a:rPr lang="en-US" sz="7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3. DeLair DF, et al. Non-mammary metastases to the breast and axilla: a study of 85 cases. Mod Pathol 2013;26:343–9.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475"/>
              </a:buClr>
              <a:buSzPts val="700"/>
              <a:buFont typeface="Calibri"/>
              <a:buNone/>
            </a:pPr>
            <a:r>
              <a:rPr lang="en-US" sz="700" b="0" i="0" u="none" strike="noStrike" cap="none">
                <a:solidFill>
                  <a:srgbClr val="5A6475"/>
                </a:solidFill>
                <a:latin typeface="Calibri"/>
                <a:ea typeface="Calibri"/>
                <a:cs typeface="Calibri"/>
                <a:sym typeface="Calibri"/>
              </a:rPr>
              <a:t>4. Sieh W, et al. Hormone-receptor expression and ovarian cancer survival. Lancet Oncol 2013;14:853–62.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</Words>
  <Application>Microsoft Office PowerPoint</Application>
  <PresentationFormat>Custom</PresentationFormat>
  <Paragraphs>25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Matthew Murphy</dc:creator>
  <cp:lastModifiedBy>Kelley Price</cp:lastModifiedBy>
  <cp:revision>1</cp:revision>
  <dcterms:created xsi:type="dcterms:W3CDTF">2020-10-09T21:15:01Z</dcterms:created>
  <dcterms:modified xsi:type="dcterms:W3CDTF">2026-10-29T11:07:34Z</dcterms:modified>
</cp:coreProperties>
</file>