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9" r:id="rId34"/>
    <p:sldId id="290" r:id="rId35"/>
    <p:sldId id="291" r:id="rId36"/>
    <p:sldId id="292" r:id="rId37"/>
    <p:sldId id="293" r:id="rId38"/>
    <p:sldId id="288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2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8395D-2C44-405A-A26D-5589B467580C}" type="datetimeFigureOut">
              <a:rPr lang="en-GB" smtClean="0"/>
              <a:t>09/10/2018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F9613-BBD8-422B-815E-E14B97BCD2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6057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8395D-2C44-405A-A26D-5589B467580C}" type="datetimeFigureOut">
              <a:rPr lang="en-GB" smtClean="0"/>
              <a:t>09/10/2018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F9613-BBD8-422B-815E-E14B97BCD2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255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8395D-2C44-405A-A26D-5589B467580C}" type="datetimeFigureOut">
              <a:rPr lang="en-GB" smtClean="0"/>
              <a:t>09/10/2018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F9613-BBD8-422B-815E-E14B97BCD2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952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8395D-2C44-405A-A26D-5589B467580C}" type="datetimeFigureOut">
              <a:rPr lang="en-GB" smtClean="0"/>
              <a:t>09/10/2018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F9613-BBD8-422B-815E-E14B97BCD2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6684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8395D-2C44-405A-A26D-5589B467580C}" type="datetimeFigureOut">
              <a:rPr lang="en-GB" smtClean="0"/>
              <a:t>09/10/2018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F9613-BBD8-422B-815E-E14B97BCD2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1446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8395D-2C44-405A-A26D-5589B467580C}" type="datetimeFigureOut">
              <a:rPr lang="en-GB" smtClean="0"/>
              <a:t>09/10/2018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F9613-BBD8-422B-815E-E14B97BCD2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0467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8395D-2C44-405A-A26D-5589B467580C}" type="datetimeFigureOut">
              <a:rPr lang="en-GB" smtClean="0"/>
              <a:t>09/10/2018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F9613-BBD8-422B-815E-E14B97BCD2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6403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8395D-2C44-405A-A26D-5589B467580C}" type="datetimeFigureOut">
              <a:rPr lang="en-GB" smtClean="0"/>
              <a:t>09/10/2018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F9613-BBD8-422B-815E-E14B97BCD2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1328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8395D-2C44-405A-A26D-5589B467580C}" type="datetimeFigureOut">
              <a:rPr lang="en-GB" smtClean="0"/>
              <a:t>09/10/2018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F9613-BBD8-422B-815E-E14B97BCD2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2931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8395D-2C44-405A-A26D-5589B467580C}" type="datetimeFigureOut">
              <a:rPr lang="en-GB" smtClean="0"/>
              <a:t>09/10/2018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F9613-BBD8-422B-815E-E14B97BCD2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7611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8395D-2C44-405A-A26D-5589B467580C}" type="datetimeFigureOut">
              <a:rPr lang="en-GB" smtClean="0"/>
              <a:t>09/10/2018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F9613-BBD8-422B-815E-E14B97BCD2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2626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58395D-2C44-405A-A26D-5589B467580C}" type="datetimeFigureOut">
              <a:rPr lang="en-GB" smtClean="0"/>
              <a:t>09/10/2018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8F9613-BBD8-422B-815E-E14B97BCD2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4025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153075"/>
          </a:xfrm>
        </p:spPr>
        <p:txBody>
          <a:bodyPr/>
          <a:lstStyle/>
          <a:p>
            <a:r>
              <a:rPr lang="en-GB" sz="32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Pathology Week </a:t>
            </a:r>
            <a:r>
              <a:rPr lang="en-GB" sz="44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4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4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4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Pathology Pub Quiz</a:t>
            </a:r>
            <a:endParaRPr lang="en-GB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238103"/>
            <a:ext cx="12192000" cy="619897"/>
          </a:xfrm>
        </p:spPr>
        <p:txBody>
          <a:bodyPr/>
          <a:lstStyle/>
          <a:p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GB" dirty="0" err="1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pathologyweek</a:t>
            </a:r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                  	    @RCPath </a:t>
            </a:r>
            <a:endParaRPr lang="en-GB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6" y="279714"/>
            <a:ext cx="2456688" cy="6614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0352" y="6276203"/>
            <a:ext cx="357573" cy="357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258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097213"/>
          </a:xfrm>
        </p:spPr>
        <p:txBody>
          <a:bodyPr>
            <a:normAutofit/>
          </a:bodyPr>
          <a:lstStyle/>
          <a:p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Round 1: </a:t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pathology knowledge </a:t>
            </a:r>
            <a:endParaRPr lang="en-GB" sz="8800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6" y="279714"/>
            <a:ext cx="2456688" cy="6614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452" y="6285728"/>
            <a:ext cx="357573" cy="357573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0" y="6236559"/>
            <a:ext cx="12192000" cy="619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GB" dirty="0" err="1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pathologyweek</a:t>
            </a:r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                  	    @RCPath </a:t>
            </a:r>
            <a:endParaRPr lang="en-GB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665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262062"/>
            <a:ext cx="9144000" cy="4313238"/>
          </a:xfrm>
        </p:spPr>
        <p:txBody>
          <a:bodyPr>
            <a:normAutofit fontScale="90000"/>
          </a:bodyPr>
          <a:lstStyle/>
          <a:p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 1: </a:t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800" dirty="0">
                <a:latin typeface="Arial" panose="020B0604020202020204" pitchFamily="34" charset="0"/>
                <a:cs typeface="Arial" panose="020B0604020202020204" pitchFamily="34" charset="0"/>
              </a:rPr>
              <a:t>Who is Blossom the Cow and what role she play in immunology?</a:t>
            </a:r>
            <a:br>
              <a:rPr lang="en-GB" sz="4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8800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6" y="279714"/>
            <a:ext cx="2456688" cy="6614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452" y="6285728"/>
            <a:ext cx="357573" cy="357573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0" y="6236559"/>
            <a:ext cx="12192000" cy="619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GB" dirty="0" err="1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pathologyweek</a:t>
            </a:r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                  	    @RCPath </a:t>
            </a:r>
            <a:endParaRPr lang="en-GB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880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262062"/>
            <a:ext cx="9144000" cy="4313238"/>
          </a:xfrm>
        </p:spPr>
        <p:txBody>
          <a:bodyPr>
            <a:normAutofit fontScale="90000"/>
          </a:bodyPr>
          <a:lstStyle/>
          <a:p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 2: </a:t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Which French author wrote </a:t>
            </a:r>
            <a:r>
              <a:rPr lang="en-US" sz="4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n-US" sz="48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Peste</a:t>
            </a:r>
            <a:r>
              <a:rPr lang="en-US" sz="4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(English: </a:t>
            </a:r>
            <a:r>
              <a:rPr lang="en-US" sz="4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The Plague</a:t>
            </a: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) in 1947?</a:t>
            </a:r>
            <a:r>
              <a:rPr lang="en-GB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8800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6" y="279714"/>
            <a:ext cx="2456688" cy="6614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452" y="6285728"/>
            <a:ext cx="357573" cy="357573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0" y="6236559"/>
            <a:ext cx="12192000" cy="619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GB" dirty="0" err="1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pathologyweek</a:t>
            </a:r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                  	    @RCPath </a:t>
            </a:r>
            <a:endParaRPr lang="en-GB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301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3800" y="1222436"/>
            <a:ext cx="9804400" cy="3827065"/>
          </a:xfrm>
        </p:spPr>
        <p:txBody>
          <a:bodyPr>
            <a:normAutofit/>
          </a:bodyPr>
          <a:lstStyle/>
          <a:p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 3: </a:t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800" dirty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800" dirty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Which Scottish Nobel laureate accidentally discovered the world’s first antibiotic Penicillin?</a:t>
            </a:r>
            <a:endParaRPr lang="en-GB" sz="8800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6" y="279714"/>
            <a:ext cx="2456688" cy="6614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452" y="6285728"/>
            <a:ext cx="357573" cy="357573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0" y="6236559"/>
            <a:ext cx="12192000" cy="619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GB" dirty="0" err="1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pathologyweek</a:t>
            </a:r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                  	    @RCPath </a:t>
            </a:r>
            <a:endParaRPr lang="en-GB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049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3800" y="1222436"/>
            <a:ext cx="9804400" cy="3827065"/>
          </a:xfrm>
        </p:spPr>
        <p:txBody>
          <a:bodyPr>
            <a:normAutofit/>
          </a:bodyPr>
          <a:lstStyle/>
          <a:p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 4: </a:t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800" dirty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800" dirty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What percentage of body weight is made up of water in the average adult male? </a:t>
            </a:r>
            <a:endParaRPr lang="en-GB" sz="8800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6" y="279714"/>
            <a:ext cx="2456688" cy="6614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452" y="6285728"/>
            <a:ext cx="357573" cy="357573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0" y="6236559"/>
            <a:ext cx="12192000" cy="619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GB" dirty="0" err="1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pathologyweek</a:t>
            </a:r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                  	    @RCPath </a:t>
            </a:r>
            <a:endParaRPr lang="en-GB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908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3800" y="1102594"/>
            <a:ext cx="9804400" cy="4376259"/>
          </a:xfrm>
        </p:spPr>
        <p:txBody>
          <a:bodyPr>
            <a:normAutofit fontScale="90000"/>
          </a:bodyPr>
          <a:lstStyle/>
          <a:p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 5: </a:t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800" dirty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800" dirty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This year, cyclist Mark Cavendish announced an ‘indefinite break’ from cycling because he has Epstein-Barr virus. To which commonly-known family does this virus belong?</a:t>
            </a:r>
            <a:endParaRPr lang="en-GB" sz="8000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6" y="279714"/>
            <a:ext cx="2456688" cy="6614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452" y="6285728"/>
            <a:ext cx="357573" cy="357573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0" y="6236559"/>
            <a:ext cx="12192000" cy="619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GB" dirty="0" err="1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pathologyweek</a:t>
            </a:r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                  	    @RCPath </a:t>
            </a:r>
            <a:endParaRPr lang="en-GB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186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3800" y="1102594"/>
            <a:ext cx="9804400" cy="5841903"/>
          </a:xfrm>
        </p:spPr>
        <p:txBody>
          <a:bodyPr>
            <a:normAutofit fontScale="90000"/>
          </a:bodyPr>
          <a:lstStyle/>
          <a:p>
            <a:pPr lvl="0"/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 6: </a:t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000" dirty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000" dirty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According to Dominic Dyer, who is the CEO of the Badger Trust, £50m of public money has been spent so far of the culling of badgers in a bid to control and eradicate bovine tuberculosis. What is the current estimated cost per badger killed</a:t>
            </a:r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b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a. 	£150</a:t>
            </a:r>
            <a:b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b.	 £1400</a:t>
            </a:r>
            <a:b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c.	 £560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7200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6" y="279714"/>
            <a:ext cx="2456688" cy="6614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452" y="6285728"/>
            <a:ext cx="357573" cy="357573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0" y="6236559"/>
            <a:ext cx="12192000" cy="619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GB" dirty="0" err="1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pathologyweek</a:t>
            </a:r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                  	    @RCPath </a:t>
            </a:r>
            <a:endParaRPr lang="en-GB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402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128" y="1295098"/>
            <a:ext cx="10452768" cy="4376259"/>
          </a:xfrm>
        </p:spPr>
        <p:txBody>
          <a:bodyPr>
            <a:normAutofit/>
          </a:bodyPr>
          <a:lstStyle/>
          <a:p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 7: </a:t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000" dirty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000" dirty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According to research, approximately how many mammalian viruses are we waiting to discover? </a:t>
            </a:r>
            <a:b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a.	3.2 million</a:t>
            </a:r>
            <a:b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b.	3.2 billion</a:t>
            </a:r>
            <a:b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c.	320,000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6" y="279714"/>
            <a:ext cx="2456688" cy="6614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452" y="6285728"/>
            <a:ext cx="357573" cy="357573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0" y="6236559"/>
            <a:ext cx="12192000" cy="619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GB" dirty="0" err="1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pathologyweek</a:t>
            </a:r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                  	    @RCPath </a:t>
            </a:r>
            <a:endParaRPr lang="en-GB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88114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262062"/>
            <a:ext cx="9144000" cy="4313238"/>
          </a:xfrm>
        </p:spPr>
        <p:txBody>
          <a:bodyPr>
            <a:normAutofit fontScale="90000"/>
          </a:bodyPr>
          <a:lstStyle/>
          <a:p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 8: </a:t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Which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of these diseases is not zoonotic? (i.e. which one is not able to be passed from animals to humans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?)</a:t>
            </a:r>
            <a:b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a.	Tuberculosis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b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b.	Ebola	</a:t>
            </a:r>
            <a:b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c.	Rubella	</a:t>
            </a:r>
            <a:b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d.	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Ringworm</a:t>
            </a:r>
            <a:endParaRPr lang="en-GB" sz="13900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6" y="279714"/>
            <a:ext cx="2456688" cy="6614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452" y="6285728"/>
            <a:ext cx="357573" cy="357573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0" y="6236559"/>
            <a:ext cx="12192000" cy="619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GB" dirty="0" err="1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pathologyweek</a:t>
            </a:r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                  	    @RCPath </a:t>
            </a:r>
            <a:endParaRPr lang="en-GB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530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262062"/>
            <a:ext cx="9144000" cy="4313238"/>
          </a:xfrm>
        </p:spPr>
        <p:txBody>
          <a:bodyPr>
            <a:normAutofit fontScale="90000"/>
          </a:bodyPr>
          <a:lstStyle/>
          <a:p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 9: </a:t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True or false: pathology concerns only diseases caused by pathogens? </a:t>
            </a:r>
            <a:r>
              <a:rPr lang="en-GB" sz="4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8800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6" y="279714"/>
            <a:ext cx="2456688" cy="6614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452" y="6285728"/>
            <a:ext cx="357573" cy="357573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0" y="6236559"/>
            <a:ext cx="12192000" cy="619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GB" dirty="0" err="1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pathologyweek</a:t>
            </a:r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                  	    @RCPath </a:t>
            </a:r>
            <a:endParaRPr lang="en-GB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5723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4010" y="1295098"/>
            <a:ext cx="9811083" cy="4376259"/>
          </a:xfrm>
        </p:spPr>
        <p:txBody>
          <a:bodyPr>
            <a:normAutofit/>
          </a:bodyPr>
          <a:lstStyle/>
          <a:p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 10: </a:t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000" dirty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000" dirty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What year was the Royal College of Pathologists founded? </a:t>
            </a:r>
            <a:b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a.	1518</a:t>
            </a:r>
            <a:b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b.	1841</a:t>
            </a:r>
            <a:b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c.	1962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6" y="279714"/>
            <a:ext cx="2456688" cy="6614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452" y="6285728"/>
            <a:ext cx="357573" cy="357573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0" y="6236559"/>
            <a:ext cx="12192000" cy="619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GB" dirty="0" err="1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pathologyweek</a:t>
            </a:r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                  	    @RCPath </a:t>
            </a:r>
            <a:endParaRPr lang="en-GB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1983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097213"/>
          </a:xfrm>
        </p:spPr>
        <p:txBody>
          <a:bodyPr>
            <a:normAutofit/>
          </a:bodyPr>
          <a:lstStyle/>
          <a:p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Round 2: </a:t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Music round</a:t>
            </a:r>
            <a:endParaRPr lang="en-GB" sz="8800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6" y="279714"/>
            <a:ext cx="2456688" cy="6614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452" y="6285728"/>
            <a:ext cx="357573" cy="357573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0" y="6236559"/>
            <a:ext cx="12192000" cy="619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GB" dirty="0" err="1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pathologyweek</a:t>
            </a:r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                  	    @RCPath </a:t>
            </a:r>
            <a:endParaRPr lang="en-GB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7725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097213"/>
          </a:xfrm>
        </p:spPr>
        <p:txBody>
          <a:bodyPr>
            <a:normAutofit/>
          </a:bodyPr>
          <a:lstStyle/>
          <a:p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Round 3: </a:t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Anagrams</a:t>
            </a:r>
            <a:endParaRPr lang="en-GB" sz="8800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6" y="279714"/>
            <a:ext cx="2456688" cy="6614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452" y="6285728"/>
            <a:ext cx="357573" cy="357573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0" y="6236559"/>
            <a:ext cx="12192000" cy="619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GB" dirty="0" err="1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pathologyweek</a:t>
            </a:r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                  	    @RCPath </a:t>
            </a:r>
            <a:endParaRPr lang="en-GB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11204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097213"/>
          </a:xfrm>
        </p:spPr>
        <p:txBody>
          <a:bodyPr>
            <a:normAutofit/>
          </a:bodyPr>
          <a:lstStyle/>
          <a:p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 1: </a:t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comic poser (1 word) </a:t>
            </a:r>
            <a:endParaRPr lang="en-GB" sz="8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6" y="279714"/>
            <a:ext cx="2456688" cy="6614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452" y="6285728"/>
            <a:ext cx="357573" cy="357573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0" y="6236559"/>
            <a:ext cx="12192000" cy="619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GB" dirty="0" err="1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pathologyweek</a:t>
            </a:r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                  	    @RCPath </a:t>
            </a:r>
            <a:endParaRPr lang="en-GB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9214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097213"/>
          </a:xfrm>
        </p:spPr>
        <p:txBody>
          <a:bodyPr>
            <a:normAutofit/>
          </a:bodyPr>
          <a:lstStyle/>
          <a:p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 2: </a:t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claimed (1 word) </a:t>
            </a:r>
            <a:endParaRPr lang="en-GB" sz="8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6" y="279714"/>
            <a:ext cx="2456688" cy="6614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452" y="6285728"/>
            <a:ext cx="357573" cy="357573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0" y="6236559"/>
            <a:ext cx="12192000" cy="619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GB" dirty="0" err="1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pathologyweek</a:t>
            </a:r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                  	    @RCPath </a:t>
            </a:r>
            <a:endParaRPr lang="en-GB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0532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097213"/>
          </a:xfrm>
        </p:spPr>
        <p:txBody>
          <a:bodyPr>
            <a:normAutofit/>
          </a:bodyPr>
          <a:lstStyle/>
          <a:p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 3: </a:t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heptagon (1 word) </a:t>
            </a:r>
            <a:endParaRPr lang="en-GB" sz="8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6" y="279714"/>
            <a:ext cx="2456688" cy="6614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452" y="6285728"/>
            <a:ext cx="357573" cy="357573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0" y="6236559"/>
            <a:ext cx="12192000" cy="619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GB" dirty="0" err="1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pathologyweek</a:t>
            </a:r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                  	    @RCPath </a:t>
            </a:r>
            <a:endParaRPr lang="en-GB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2040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097213"/>
          </a:xfrm>
        </p:spPr>
        <p:txBody>
          <a:bodyPr>
            <a:normAutofit/>
          </a:bodyPr>
          <a:lstStyle/>
          <a:p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 4: </a:t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seaside (1 word) </a:t>
            </a:r>
            <a:endParaRPr lang="en-GB" sz="8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6" y="279714"/>
            <a:ext cx="2456688" cy="6614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452" y="6285728"/>
            <a:ext cx="357573" cy="357573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0" y="6236559"/>
            <a:ext cx="12192000" cy="619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GB" dirty="0" err="1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pathologyweek</a:t>
            </a:r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                  	    @RCPath </a:t>
            </a:r>
            <a:endParaRPr lang="en-GB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93903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097213"/>
          </a:xfrm>
        </p:spPr>
        <p:txBody>
          <a:bodyPr>
            <a:normAutofit/>
          </a:bodyPr>
          <a:lstStyle/>
          <a:p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 5: </a:t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debt tools (5, 4)</a:t>
            </a:r>
            <a:endParaRPr lang="en-GB" sz="8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6" y="279714"/>
            <a:ext cx="2456688" cy="6614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452" y="6285728"/>
            <a:ext cx="357573" cy="357573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0" y="6236559"/>
            <a:ext cx="12192000" cy="619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GB" dirty="0" err="1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pathologyweek</a:t>
            </a:r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                  	    @RCPath </a:t>
            </a:r>
            <a:endParaRPr lang="en-GB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9053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097213"/>
          </a:xfrm>
        </p:spPr>
        <p:txBody>
          <a:bodyPr>
            <a:normAutofit/>
          </a:bodyPr>
          <a:lstStyle/>
          <a:p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 6: </a:t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aimless setup (6, 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GB" sz="8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6" y="279714"/>
            <a:ext cx="2456688" cy="6614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452" y="6285728"/>
            <a:ext cx="357573" cy="357573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0" y="6236559"/>
            <a:ext cx="12192000" cy="619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GB" dirty="0" err="1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pathologyweek</a:t>
            </a:r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                  	    @RCPath </a:t>
            </a:r>
            <a:endParaRPr lang="en-GB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9111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097213"/>
          </a:xfrm>
        </p:spPr>
        <p:txBody>
          <a:bodyPr>
            <a:normAutofit/>
          </a:bodyPr>
          <a:lstStyle/>
          <a:p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 7: </a:t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Maison</a:t>
            </a: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Minuit (1 word)</a:t>
            </a:r>
            <a:endParaRPr lang="en-GB" sz="8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6" y="279714"/>
            <a:ext cx="2456688" cy="6614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452" y="6285728"/>
            <a:ext cx="357573" cy="357573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0" y="6236559"/>
            <a:ext cx="12192000" cy="619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GB" dirty="0" err="1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pathologyweek</a:t>
            </a:r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                  	    @RCPath </a:t>
            </a:r>
            <a:endParaRPr lang="en-GB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6693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097213"/>
          </a:xfrm>
        </p:spPr>
        <p:txBody>
          <a:bodyPr>
            <a:normAutofit/>
          </a:bodyPr>
          <a:lstStyle/>
          <a:p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 8: </a:t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citrus blouse (1 word)</a:t>
            </a:r>
            <a:endParaRPr lang="en-GB" sz="8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6" y="279714"/>
            <a:ext cx="2456688" cy="6614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452" y="6285728"/>
            <a:ext cx="357573" cy="357573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0" y="6236559"/>
            <a:ext cx="12192000" cy="619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GB" dirty="0" err="1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pathologyweek</a:t>
            </a:r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                  	    @RCPath </a:t>
            </a:r>
            <a:endParaRPr lang="en-GB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3131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097213"/>
          </a:xfrm>
        </p:spPr>
        <p:txBody>
          <a:bodyPr>
            <a:normAutofit/>
          </a:bodyPr>
          <a:lstStyle/>
          <a:p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 9: </a:t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atishoo</a:t>
            </a: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spotlight (1 word)</a:t>
            </a:r>
            <a:endParaRPr lang="en-GB" sz="8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6" y="279714"/>
            <a:ext cx="2456688" cy="6614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452" y="6285728"/>
            <a:ext cx="357573" cy="357573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0" y="6236559"/>
            <a:ext cx="12192000" cy="619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GB" dirty="0" err="1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pathologyweek</a:t>
            </a:r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                  	    @RCPath </a:t>
            </a:r>
            <a:endParaRPr lang="en-GB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09948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097213"/>
          </a:xfrm>
        </p:spPr>
        <p:txBody>
          <a:bodyPr>
            <a:normAutofit/>
          </a:bodyPr>
          <a:lstStyle/>
          <a:p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 10: </a:t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alcohol put regally (8,9)</a:t>
            </a:r>
            <a:endParaRPr lang="en-GB" sz="8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6" y="279714"/>
            <a:ext cx="2456688" cy="6614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452" y="6285728"/>
            <a:ext cx="357573" cy="357573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0" y="6236559"/>
            <a:ext cx="12192000" cy="619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GB" dirty="0" err="1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pathologyweek</a:t>
            </a:r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                  	    @RCPath </a:t>
            </a:r>
            <a:endParaRPr lang="en-GB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5146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796127"/>
            <a:ext cx="9144000" cy="3097213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Break time </a:t>
            </a:r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 forget to do your picture rounds! </a:t>
            </a:r>
            <a:endParaRPr lang="en-GB" sz="8800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6" y="279714"/>
            <a:ext cx="2456688" cy="6614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452" y="6285728"/>
            <a:ext cx="357573" cy="357573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0" y="6236559"/>
            <a:ext cx="12192000" cy="619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GB" dirty="0" err="1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pathologyweek</a:t>
            </a:r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                  	    @RCPath </a:t>
            </a:r>
            <a:endParaRPr lang="en-GB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7078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780091"/>
            <a:ext cx="9144000" cy="3097213"/>
          </a:xfrm>
        </p:spPr>
        <p:txBody>
          <a:bodyPr>
            <a:normAutofit fontScale="90000"/>
          </a:bodyPr>
          <a:lstStyle/>
          <a:p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Round 4: </a:t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What’s that got to do with pathology?</a:t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(Pick the correct answer)</a:t>
            </a:r>
            <a:endParaRPr lang="en-GB" sz="5400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6" y="279714"/>
            <a:ext cx="2456688" cy="6614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452" y="6285728"/>
            <a:ext cx="357573" cy="357573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0" y="6236559"/>
            <a:ext cx="12192000" cy="619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GB" dirty="0" err="1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pathologyweek</a:t>
            </a:r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                  	    @RCPath </a:t>
            </a:r>
            <a:endParaRPr lang="en-GB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6220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64" y="1529052"/>
            <a:ext cx="11470104" cy="2465432"/>
          </a:xfrm>
        </p:spPr>
        <p:txBody>
          <a:bodyPr>
            <a:normAutofit fontScale="90000"/>
          </a:bodyPr>
          <a:lstStyle/>
          <a:p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 1: </a:t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0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0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Frogs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6" y="279714"/>
            <a:ext cx="2456688" cy="6614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452" y="6285728"/>
            <a:ext cx="357573" cy="357573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0" y="6236559"/>
            <a:ext cx="12192000" cy="619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GB" dirty="0" err="1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pathologyweek</a:t>
            </a:r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                  	    @RCPath </a:t>
            </a:r>
            <a:endParaRPr lang="en-GB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52337" y="3898231"/>
            <a:ext cx="95610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Frogs are carriers of the skin disease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Leishmaniasis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Frogs were used until the 1950s in pregnancy testing 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Frogs are used to test medicines for non-Hodgkin lymphoma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726469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64" y="1529052"/>
            <a:ext cx="11470104" cy="2465432"/>
          </a:xfrm>
        </p:spPr>
        <p:txBody>
          <a:bodyPr>
            <a:normAutofit fontScale="90000"/>
          </a:bodyPr>
          <a:lstStyle/>
          <a:p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 2: </a:t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0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0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Logwood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6" y="279714"/>
            <a:ext cx="2456688" cy="6614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452" y="6285728"/>
            <a:ext cx="357573" cy="357573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0" y="6236559"/>
            <a:ext cx="12192000" cy="619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GB" dirty="0" err="1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pathologyweek</a:t>
            </a:r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                  	    @RCPath </a:t>
            </a:r>
            <a:endParaRPr lang="en-GB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35243" y="3609475"/>
            <a:ext cx="978568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Logwood is the surname of the pathologist responsible for the discovery of Swine Flu. </a:t>
            </a:r>
          </a:p>
          <a:p>
            <a:pPr marL="514350" indent="-514350">
              <a:buAutoNum type="alphaUcPeriod"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Logwood is the name of the largest pathology laboratory in the UK.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Logwood bark is used to stain slides for use under a microscope. </a:t>
            </a:r>
          </a:p>
        </p:txBody>
      </p:sp>
    </p:spTree>
    <p:extLst>
      <p:ext uri="{BB962C8B-B14F-4D97-AF65-F5344CB8AC3E}">
        <p14:creationId xmlns:p14="http://schemas.microsoft.com/office/powerpoint/2010/main" val="35132732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64" y="1529052"/>
            <a:ext cx="11470104" cy="2465432"/>
          </a:xfrm>
        </p:spPr>
        <p:txBody>
          <a:bodyPr>
            <a:normAutofit fontScale="90000"/>
          </a:bodyPr>
          <a:lstStyle/>
          <a:p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 3: </a:t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0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0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Barcodes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6" y="279714"/>
            <a:ext cx="2456688" cy="6614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452" y="6285728"/>
            <a:ext cx="357573" cy="357573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0" y="6236559"/>
            <a:ext cx="12192000" cy="619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GB" dirty="0" err="1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pathologyweek</a:t>
            </a:r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                  	    @RCPath </a:t>
            </a:r>
            <a:endParaRPr lang="en-GB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5222" y="3368849"/>
            <a:ext cx="1147010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Barcodes are used to hospitals to match patients to their test results and correct bloods for transfusions</a:t>
            </a:r>
          </a:p>
          <a:p>
            <a:pPr marL="457200" indent="-457200">
              <a:buAutoNum type="alphaUcPeriod"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This is a trick question – barcodes have nothing to do with pathology</a:t>
            </a:r>
          </a:p>
          <a:p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Barcodes were the accidental invention of a chemical pathologist who drew the first barcode whilst drawing a visual representation of osteoarthritis to a patient </a:t>
            </a:r>
          </a:p>
        </p:txBody>
      </p:sp>
    </p:spTree>
    <p:extLst>
      <p:ext uri="{BB962C8B-B14F-4D97-AF65-F5344CB8AC3E}">
        <p14:creationId xmlns:p14="http://schemas.microsoft.com/office/powerpoint/2010/main" val="21440375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64" y="1529052"/>
            <a:ext cx="11470104" cy="2465432"/>
          </a:xfrm>
        </p:spPr>
        <p:txBody>
          <a:bodyPr>
            <a:normAutofit fontScale="90000"/>
          </a:bodyPr>
          <a:lstStyle/>
          <a:p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 4: </a:t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0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0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Pea plant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6" y="279714"/>
            <a:ext cx="2456688" cy="6614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452" y="6285728"/>
            <a:ext cx="357573" cy="357573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0" y="6236559"/>
            <a:ext cx="12192000" cy="619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GB" dirty="0" err="1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pathologyweek</a:t>
            </a:r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                  	    @RCPath </a:t>
            </a:r>
            <a:endParaRPr lang="en-GB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5222" y="3689689"/>
            <a:ext cx="1147010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Pea plants helped friar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Gregor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Mendel discover genetic inheritance in 1866</a:t>
            </a:r>
          </a:p>
          <a:p>
            <a:pPr marL="514350" indent="-514350">
              <a:buAutoNum type="alphaUcPeriod"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Pea plants contain a substances used by toxicologists in treating black widow spider bites </a:t>
            </a:r>
          </a:p>
          <a:p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Pea plant crops can catch influenza </a:t>
            </a:r>
          </a:p>
        </p:txBody>
      </p:sp>
    </p:spTree>
    <p:extLst>
      <p:ext uri="{BB962C8B-B14F-4D97-AF65-F5344CB8AC3E}">
        <p14:creationId xmlns:p14="http://schemas.microsoft.com/office/powerpoint/2010/main" val="31138648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64" y="1529052"/>
            <a:ext cx="11470104" cy="2465432"/>
          </a:xfrm>
        </p:spPr>
        <p:txBody>
          <a:bodyPr>
            <a:normAutofit fontScale="90000"/>
          </a:bodyPr>
          <a:lstStyle/>
          <a:p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 5: </a:t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0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0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Cork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6" y="279714"/>
            <a:ext cx="2456688" cy="6614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452" y="6285728"/>
            <a:ext cx="357573" cy="357573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0" y="6236559"/>
            <a:ext cx="12192000" cy="619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GB" dirty="0" err="1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pathologyweek</a:t>
            </a:r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                  	    @RCPath </a:t>
            </a:r>
            <a:endParaRPr lang="en-GB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1265" y="3857485"/>
            <a:ext cx="1147010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Cork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is the hometown of renowned pathologist Sidney Farber, the father of modern chemotherapy </a:t>
            </a:r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AutoNum type="alphaUcPeriod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Microscopic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examination of cork led to the first description of cells in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1665</a:t>
            </a:r>
          </a:p>
          <a:p>
            <a:pPr lvl="0"/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Corks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are still used today to keep highly infectious pathogens safely in test tubes</a:t>
            </a:r>
          </a:p>
        </p:txBody>
      </p:sp>
    </p:spTree>
    <p:extLst>
      <p:ext uri="{BB962C8B-B14F-4D97-AF65-F5344CB8AC3E}">
        <p14:creationId xmlns:p14="http://schemas.microsoft.com/office/powerpoint/2010/main" val="6384480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780091"/>
            <a:ext cx="9144000" cy="2727741"/>
          </a:xfrm>
        </p:spPr>
        <p:txBody>
          <a:bodyPr>
            <a:normAutofit/>
          </a:bodyPr>
          <a:lstStyle/>
          <a:p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Round 5: </a:t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Battle of the pathologists </a:t>
            </a:r>
            <a:endParaRPr lang="en-GB" sz="5400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6" y="279714"/>
            <a:ext cx="2456688" cy="6614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452" y="6285728"/>
            <a:ext cx="357573" cy="357573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0" y="6236559"/>
            <a:ext cx="12192000" cy="619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GB" dirty="0" err="1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pathologyweek</a:t>
            </a:r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                  	    @RCPath </a:t>
            </a:r>
            <a:endParaRPr lang="en-GB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4924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64" y="1529052"/>
            <a:ext cx="11470104" cy="5818232"/>
          </a:xfrm>
        </p:spPr>
        <p:txBody>
          <a:bodyPr>
            <a:normAutofit fontScale="90000"/>
          </a:bodyPr>
          <a:lstStyle/>
          <a:p>
            <a:r>
              <a:rPr lang="en-GB" sz="44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 1: </a:t>
            </a:r>
            <a:br>
              <a:rPr lang="en-GB" sz="44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6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36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Forensic pathology is the one of the most well-known pathology specialties thanks to shows like </a:t>
            </a:r>
            <a:r>
              <a:rPr lang="en-US" sz="4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Silent Witness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. What percentage of all pathologists are forensic pathologists?</a:t>
            </a:r>
            <a:b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A. 5%</a:t>
            </a:r>
            <a:b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B. 3%</a:t>
            </a:r>
            <a:b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C. 0.1%</a:t>
            </a:r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6" y="279714"/>
            <a:ext cx="2456688" cy="6614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452" y="6285728"/>
            <a:ext cx="357573" cy="357573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0" y="6236559"/>
            <a:ext cx="12192000" cy="619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GB" dirty="0" err="1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pathologyweek</a:t>
            </a:r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                  	    @RCPath </a:t>
            </a:r>
            <a:endParaRPr lang="en-GB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9678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64" y="1400716"/>
            <a:ext cx="11470104" cy="5818232"/>
          </a:xfrm>
        </p:spPr>
        <p:txBody>
          <a:bodyPr>
            <a:normAutofit fontScale="90000"/>
          </a:bodyPr>
          <a:lstStyle/>
          <a:p>
            <a:r>
              <a:rPr lang="en-GB" sz="44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 2: </a:t>
            </a:r>
            <a:br>
              <a:rPr lang="en-GB" sz="44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6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36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Pathology is a broad area within medicine and science. How many pathology specialties are there as officially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recognised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by the Royal College?</a:t>
            </a:r>
            <a:b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a.	25</a:t>
            </a:r>
            <a:b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b.	17</a:t>
            </a:r>
            <a:b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c.	10</a:t>
            </a:r>
            <a:b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6" y="279714"/>
            <a:ext cx="2456688" cy="6614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452" y="6285728"/>
            <a:ext cx="357573" cy="357573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0" y="6236559"/>
            <a:ext cx="12192000" cy="619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GB" dirty="0" err="1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pathologyweek</a:t>
            </a:r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                  	    @RCPath </a:t>
            </a:r>
            <a:endParaRPr lang="en-GB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07413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1264" y="1122948"/>
            <a:ext cx="11470104" cy="4900456"/>
          </a:xfrm>
        </p:spPr>
        <p:txBody>
          <a:bodyPr>
            <a:normAutofit fontScale="90000"/>
          </a:bodyPr>
          <a:lstStyle/>
          <a:p>
            <a:r>
              <a:rPr lang="en-GB" sz="44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 3: </a:t>
            </a:r>
            <a:br>
              <a:rPr lang="en-GB" sz="44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400" dirty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400" dirty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Which is the biggest specialty (by number of employees) out of the following:</a:t>
            </a:r>
            <a:b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6" y="279714"/>
            <a:ext cx="2456688" cy="6614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452" y="6285728"/>
            <a:ext cx="357573" cy="357573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0" y="6236559"/>
            <a:ext cx="12192000" cy="619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GB" dirty="0" err="1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pathologyweek</a:t>
            </a:r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                  	    @RCPath </a:t>
            </a:r>
            <a:endParaRPr lang="en-GB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55032" y="3632897"/>
            <a:ext cx="959317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Histopathology – the study of human tissue or cells</a:t>
            </a:r>
          </a:p>
          <a:p>
            <a:pPr marL="457200" lvl="0" indent="-457200">
              <a:buAutoNum type="alphaUcPeriod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Chemical pathology – the study of fluids within the body </a:t>
            </a:r>
          </a:p>
          <a:p>
            <a:pPr lvl="0"/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Neuropatholgy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-  the study of diseases in the central (brain and spinal cord) and peripheral nervous systems, and skeletal muscle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9098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796128"/>
            <a:ext cx="9144000" cy="3097213"/>
          </a:xfrm>
        </p:spPr>
        <p:txBody>
          <a:bodyPr>
            <a:normAutofit/>
          </a:bodyPr>
          <a:lstStyle/>
          <a:p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 4: </a:t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True or false: the majority of pathologists are women?</a:t>
            </a:r>
            <a:endParaRPr lang="en-GB" sz="8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6" y="279714"/>
            <a:ext cx="2456688" cy="6614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452" y="6285728"/>
            <a:ext cx="357573" cy="357573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0" y="6236559"/>
            <a:ext cx="12192000" cy="619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GB" dirty="0" err="1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pathologyweek</a:t>
            </a:r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                  	    @RCPath </a:t>
            </a:r>
            <a:endParaRPr lang="en-GB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0572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796128"/>
            <a:ext cx="9144000" cy="3097213"/>
          </a:xfrm>
        </p:spPr>
        <p:txBody>
          <a:bodyPr>
            <a:normAutofit/>
          </a:bodyPr>
          <a:lstStyle/>
          <a:p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 5: </a:t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800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What percentage of diagnoses in the NHS are involve pathology? </a:t>
            </a:r>
            <a:endParaRPr lang="en-GB" sz="8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6" y="279714"/>
            <a:ext cx="2456688" cy="6614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452" y="6285728"/>
            <a:ext cx="357573" cy="357573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0" y="6236559"/>
            <a:ext cx="12192000" cy="619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GB" dirty="0" err="1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pathologyweek</a:t>
            </a:r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                  	    @RCPath </a:t>
            </a:r>
            <a:endParaRPr lang="en-GB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4374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780091"/>
            <a:ext cx="9144000" cy="2166267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the winners are…</a:t>
            </a:r>
            <a:endParaRPr lang="en-GB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6" y="279714"/>
            <a:ext cx="2456688" cy="6614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452" y="6285728"/>
            <a:ext cx="357573" cy="357573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0" y="6236559"/>
            <a:ext cx="12192000" cy="619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GB" dirty="0" err="1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pathologyweek</a:t>
            </a:r>
            <a:r>
              <a:rPr lang="en-GB" dirty="0" smtClean="0">
                <a:solidFill>
                  <a:srgbClr val="005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                  	    @RCPath </a:t>
            </a:r>
            <a:endParaRPr lang="en-GB" dirty="0">
              <a:solidFill>
                <a:srgbClr val="005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8357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442</Words>
  <Application>Microsoft Office PowerPoint</Application>
  <PresentationFormat>Widescreen</PresentationFormat>
  <Paragraphs>104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Office Theme</vt:lpstr>
      <vt:lpstr>National Pathology Week   Pathology Pub Quiz</vt:lpstr>
      <vt:lpstr>Round 1:   General pathology knowledge </vt:lpstr>
      <vt:lpstr>Question 1:   Who is Blossom the Cow and what role she play in immunology? </vt:lpstr>
      <vt:lpstr>Question 2:   Which French author wrote La Peste (English: The Plague) in 1947? </vt:lpstr>
      <vt:lpstr>Question 3:   Which Scottish Nobel laureate accidentally discovered the world’s first antibiotic Penicillin?</vt:lpstr>
      <vt:lpstr>Question 4:   What percentage of body weight is made up of water in the average adult male? </vt:lpstr>
      <vt:lpstr>Question 5:   This year, cyclist Mark Cavendish announced an ‘indefinite break’ from cycling because he has Epstein-Barr virus. To which commonly-known family does this virus belong?</vt:lpstr>
      <vt:lpstr>Question 6:   According to Dominic Dyer, who is the CEO of the Badger Trust, £50m of public money has been spent so far of the culling of badgers in a bid to control and eradicate bovine tuberculosis. What is the current estimated cost per badger killed?  a.  £150 b.  £1400 c.  £560 </vt:lpstr>
      <vt:lpstr>Question 7:   According to research, approximately how many mammalian viruses are we waiting to discover?   a. 3.2 million b. 3.2 billion c. 320,000</vt:lpstr>
      <vt:lpstr>Question 8:   Which of these diseases is not zoonotic? (i.e. which one is not able to be passed from animals to humans?)  a. Tuberculosis  b. Ebola  c. Rubella  d. Ringworm</vt:lpstr>
      <vt:lpstr>Question 9:   True or false: pathology concerns only diseases caused by pathogens?  </vt:lpstr>
      <vt:lpstr>Question 10:   What year was the Royal College of Pathologists founded?   a. 1518 b. 1841 c. 1962</vt:lpstr>
      <vt:lpstr>Round 2:   Music round</vt:lpstr>
      <vt:lpstr>Round 3:   Anagrams</vt:lpstr>
      <vt:lpstr>Question 1:   comic poser (1 word) </vt:lpstr>
      <vt:lpstr>Question 2:   claimed (1 word) </vt:lpstr>
      <vt:lpstr>Question 3:   heptagon (1 word) </vt:lpstr>
      <vt:lpstr>Question 4:   seaside (1 word) </vt:lpstr>
      <vt:lpstr>Question 5:   debt tools (5, 4)</vt:lpstr>
      <vt:lpstr>Question 6:   aimless setup (6, 6)</vt:lpstr>
      <vt:lpstr>Question 7:   Maison Minuit (1 word)</vt:lpstr>
      <vt:lpstr>Question 8:   citrus blouse (1 word)</vt:lpstr>
      <vt:lpstr>Question 9:   atishoo spotlight (1 word)</vt:lpstr>
      <vt:lpstr>Question 10:   alcohol put regally (8,9)</vt:lpstr>
      <vt:lpstr>Break time   Don’t forget to do your picture rounds! </vt:lpstr>
      <vt:lpstr>Round 4:   What’s that got to do with pathology?  (Pick the correct answer)</vt:lpstr>
      <vt:lpstr>Question 1:   Frogs  </vt:lpstr>
      <vt:lpstr>Question 2:   Logwood  </vt:lpstr>
      <vt:lpstr>Question 3:   Barcodes  </vt:lpstr>
      <vt:lpstr>Question 4:   Pea plant  </vt:lpstr>
      <vt:lpstr>Question 5:   Cork  </vt:lpstr>
      <vt:lpstr>Round 5:   Battle of the pathologists </vt:lpstr>
      <vt:lpstr>Question 1:   Forensic pathology is the one of the most well-known pathology specialties thanks to shows like Silent Witness. What percentage of all pathologists are forensic pathologists?  A. 5% B. 3% C. 0.1%   </vt:lpstr>
      <vt:lpstr>Question 2:   Pathology is a broad area within medicine and science. How many pathology specialties are there as officially recognised by the Royal College? a. 25 b. 17 c. 10   </vt:lpstr>
      <vt:lpstr>Question 3:   Which is the biggest specialty (by number of employees) out of the following:      </vt:lpstr>
      <vt:lpstr>Question 4:   True or false: the majority of pathologists are women?</vt:lpstr>
      <vt:lpstr>Question 5:   What percentage of diagnoses in the NHS are involve pathology? </vt:lpstr>
      <vt:lpstr>And the winners are…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Pathology Week   Pathology Pub Quiz</dc:title>
  <dc:creator>Karina Lewis</dc:creator>
  <cp:lastModifiedBy>Karina Lewis</cp:lastModifiedBy>
  <cp:revision>10</cp:revision>
  <dcterms:created xsi:type="dcterms:W3CDTF">2018-10-02T15:13:27Z</dcterms:created>
  <dcterms:modified xsi:type="dcterms:W3CDTF">2018-10-09T10:05:57Z</dcterms:modified>
</cp:coreProperties>
</file>