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Default Extension="pptx" ContentType="application/vnd.openxmlformats-officedocument.presentationml.presentation"/>
  <Default Extension="vml" ContentType="application/vnd.openxmlformats-officedocument.vmlDrawing"/>
  <Default Extension="sldx" ContentType="application/vnd.openxmlformats-officedocument.presentationml.slide"/>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2" r:id="rId2"/>
    <p:sldId id="256" r:id="rId3"/>
    <p:sldId id="257" r:id="rId4"/>
    <p:sldId id="258" r:id="rId5"/>
    <p:sldId id="260" r:id="rId6"/>
    <p:sldId id="261" r:id="rId7"/>
    <p:sldId id="263"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18" d="100"/>
          <a:sy n="118" d="100"/>
        </p:scale>
        <p:origin x="-1434" y="19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8.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4D0D9652-96A4-4B78-ABA8-74E27A0EDA48}" type="datetimeFigureOut">
              <a:rPr lang="en-GB" smtClean="0"/>
              <a:t>04/12/2015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FFF65DF-D405-4067-9566-C6994FDD1F5B}" type="slidenum">
              <a:rPr lang="en-GB" smtClean="0"/>
              <a:t>‹#›</a:t>
            </a:fld>
            <a:endParaRPr lang="en-GB"/>
          </a:p>
        </p:txBody>
      </p:sp>
    </p:spTree>
    <p:extLst>
      <p:ext uri="{BB962C8B-B14F-4D97-AF65-F5344CB8AC3E}">
        <p14:creationId xmlns:p14="http://schemas.microsoft.com/office/powerpoint/2010/main" val="8978545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D0D9652-96A4-4B78-ABA8-74E27A0EDA48}" type="datetimeFigureOut">
              <a:rPr lang="en-GB" smtClean="0"/>
              <a:t>04/12/2015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FFF65DF-D405-4067-9566-C6994FDD1F5B}" type="slidenum">
              <a:rPr lang="en-GB" smtClean="0"/>
              <a:t>‹#›</a:t>
            </a:fld>
            <a:endParaRPr lang="en-GB"/>
          </a:p>
        </p:txBody>
      </p:sp>
    </p:spTree>
    <p:extLst>
      <p:ext uri="{BB962C8B-B14F-4D97-AF65-F5344CB8AC3E}">
        <p14:creationId xmlns:p14="http://schemas.microsoft.com/office/powerpoint/2010/main" val="40194936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D0D9652-96A4-4B78-ABA8-74E27A0EDA48}" type="datetimeFigureOut">
              <a:rPr lang="en-GB" smtClean="0"/>
              <a:t>04/12/2015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FFF65DF-D405-4067-9566-C6994FDD1F5B}" type="slidenum">
              <a:rPr lang="en-GB" smtClean="0"/>
              <a:t>‹#›</a:t>
            </a:fld>
            <a:endParaRPr lang="en-GB"/>
          </a:p>
        </p:txBody>
      </p:sp>
    </p:spTree>
    <p:extLst>
      <p:ext uri="{BB962C8B-B14F-4D97-AF65-F5344CB8AC3E}">
        <p14:creationId xmlns:p14="http://schemas.microsoft.com/office/powerpoint/2010/main" val="21281194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4D0D9652-96A4-4B78-ABA8-74E27A0EDA48}" type="datetimeFigureOut">
              <a:rPr lang="en-GB" smtClean="0"/>
              <a:t>04/12/2015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FFF65DF-D405-4067-9566-C6994FDD1F5B}" type="slidenum">
              <a:rPr lang="en-GB" smtClean="0"/>
              <a:t>‹#›</a:t>
            </a:fld>
            <a:endParaRPr lang="en-GB"/>
          </a:p>
        </p:txBody>
      </p:sp>
    </p:spTree>
    <p:extLst>
      <p:ext uri="{BB962C8B-B14F-4D97-AF65-F5344CB8AC3E}">
        <p14:creationId xmlns:p14="http://schemas.microsoft.com/office/powerpoint/2010/main" val="29213550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4D0D9652-96A4-4B78-ABA8-74E27A0EDA48}" type="datetimeFigureOut">
              <a:rPr lang="en-GB" smtClean="0"/>
              <a:t>04/12/2015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FFF65DF-D405-4067-9566-C6994FDD1F5B}" type="slidenum">
              <a:rPr lang="en-GB" smtClean="0"/>
              <a:t>‹#›</a:t>
            </a:fld>
            <a:endParaRPr lang="en-GB"/>
          </a:p>
        </p:txBody>
      </p:sp>
    </p:spTree>
    <p:extLst>
      <p:ext uri="{BB962C8B-B14F-4D97-AF65-F5344CB8AC3E}">
        <p14:creationId xmlns:p14="http://schemas.microsoft.com/office/powerpoint/2010/main" val="42400581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4D0D9652-96A4-4B78-ABA8-74E27A0EDA48}" type="datetimeFigureOut">
              <a:rPr lang="en-GB" smtClean="0"/>
              <a:t>04/12/2015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FFF65DF-D405-4067-9566-C6994FDD1F5B}" type="slidenum">
              <a:rPr lang="en-GB" smtClean="0"/>
              <a:t>‹#›</a:t>
            </a:fld>
            <a:endParaRPr lang="en-GB"/>
          </a:p>
        </p:txBody>
      </p:sp>
    </p:spTree>
    <p:extLst>
      <p:ext uri="{BB962C8B-B14F-4D97-AF65-F5344CB8AC3E}">
        <p14:creationId xmlns:p14="http://schemas.microsoft.com/office/powerpoint/2010/main" val="27712726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0D9652-96A4-4B78-ABA8-74E27A0EDA48}" type="datetimeFigureOut">
              <a:rPr lang="en-GB" smtClean="0"/>
              <a:t>04/12/2015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FFF65DF-D405-4067-9566-C6994FDD1F5B}" type="slidenum">
              <a:rPr lang="en-GB" smtClean="0"/>
              <a:t>‹#›</a:t>
            </a:fld>
            <a:endParaRPr lang="en-GB"/>
          </a:p>
        </p:txBody>
      </p:sp>
    </p:spTree>
    <p:extLst>
      <p:ext uri="{BB962C8B-B14F-4D97-AF65-F5344CB8AC3E}">
        <p14:creationId xmlns:p14="http://schemas.microsoft.com/office/powerpoint/2010/main" val="6977511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D0D9652-96A4-4B78-ABA8-74E27A0EDA48}" type="datetimeFigureOut">
              <a:rPr lang="en-GB" smtClean="0"/>
              <a:t>04/12/2015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FFF65DF-D405-4067-9566-C6994FDD1F5B}" type="slidenum">
              <a:rPr lang="en-GB" smtClean="0"/>
              <a:t>‹#›</a:t>
            </a:fld>
            <a:endParaRPr lang="en-GB"/>
          </a:p>
        </p:txBody>
      </p:sp>
    </p:spTree>
    <p:extLst>
      <p:ext uri="{BB962C8B-B14F-4D97-AF65-F5344CB8AC3E}">
        <p14:creationId xmlns:p14="http://schemas.microsoft.com/office/powerpoint/2010/main" val="11615542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D0D9652-96A4-4B78-ABA8-74E27A0EDA48}" type="datetimeFigureOut">
              <a:rPr lang="en-GB" smtClean="0"/>
              <a:t>04/12/2015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FFF65DF-D405-4067-9566-C6994FDD1F5B}" type="slidenum">
              <a:rPr lang="en-GB" smtClean="0"/>
              <a:t>‹#›</a:t>
            </a:fld>
            <a:endParaRPr lang="en-GB"/>
          </a:p>
        </p:txBody>
      </p:sp>
    </p:spTree>
    <p:extLst>
      <p:ext uri="{BB962C8B-B14F-4D97-AF65-F5344CB8AC3E}">
        <p14:creationId xmlns:p14="http://schemas.microsoft.com/office/powerpoint/2010/main" val="26096100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D0D9652-96A4-4B78-ABA8-74E27A0EDA48}" type="datetimeFigureOut">
              <a:rPr lang="en-GB" smtClean="0"/>
              <a:t>04/12/2015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FFF65DF-D405-4067-9566-C6994FDD1F5B}" type="slidenum">
              <a:rPr lang="en-GB" smtClean="0"/>
              <a:t>‹#›</a:t>
            </a:fld>
            <a:endParaRPr lang="en-GB"/>
          </a:p>
        </p:txBody>
      </p:sp>
    </p:spTree>
    <p:extLst>
      <p:ext uri="{BB962C8B-B14F-4D97-AF65-F5344CB8AC3E}">
        <p14:creationId xmlns:p14="http://schemas.microsoft.com/office/powerpoint/2010/main" val="22347636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D0D9652-96A4-4B78-ABA8-74E27A0EDA48}" type="datetimeFigureOut">
              <a:rPr lang="en-GB" smtClean="0"/>
              <a:t>04/12/2015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FFF65DF-D405-4067-9566-C6994FDD1F5B}" type="slidenum">
              <a:rPr lang="en-GB" smtClean="0"/>
              <a:t>‹#›</a:t>
            </a:fld>
            <a:endParaRPr lang="en-GB"/>
          </a:p>
        </p:txBody>
      </p:sp>
    </p:spTree>
    <p:extLst>
      <p:ext uri="{BB962C8B-B14F-4D97-AF65-F5344CB8AC3E}">
        <p14:creationId xmlns:p14="http://schemas.microsoft.com/office/powerpoint/2010/main" val="42360189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0D9652-96A4-4B78-ABA8-74E27A0EDA48}" type="datetimeFigureOut">
              <a:rPr lang="en-GB" smtClean="0"/>
              <a:t>04/12/2015</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FFF65DF-D405-4067-9566-C6994FDD1F5B}" type="slidenum">
              <a:rPr lang="en-GB" smtClean="0"/>
              <a:t>‹#›</a:t>
            </a:fld>
            <a:endParaRPr lang="en-GB"/>
          </a:p>
        </p:txBody>
      </p:sp>
    </p:spTree>
    <p:extLst>
      <p:ext uri="{BB962C8B-B14F-4D97-AF65-F5344CB8AC3E}">
        <p14:creationId xmlns:p14="http://schemas.microsoft.com/office/powerpoint/2010/main" val="23645128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package" Target="../embeddings/Microsoft_PowerPoint_Presentation1.pptx"/><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2.jpeg"/><Relationship Id="rId4" Type="http://schemas.openxmlformats.org/officeDocument/2006/relationships/image" Target="../media/image1.emf"/></Relationships>
</file>

<file path=ppt/slides/_rels/slide2.xml.rels><?xml version="1.0" encoding="UTF-8" standalone="yes"?>
<Relationships xmlns="http://schemas.openxmlformats.org/package/2006/relationships"><Relationship Id="rId3" Type="http://schemas.openxmlformats.org/officeDocument/2006/relationships/package" Target="../embeddings/Microsoft_PowerPoint_Slide2.sldx"/><Relationship Id="rId2" Type="http://schemas.openxmlformats.org/officeDocument/2006/relationships/slideLayout" Target="../slideLayouts/slideLayout1.xml"/><Relationship Id="rId1" Type="http://schemas.openxmlformats.org/officeDocument/2006/relationships/vmlDrawing" Target="../drawings/vmlDrawing2.vml"/><Relationship Id="rId4" Type="http://schemas.openxmlformats.org/officeDocument/2006/relationships/image" Target="../media/image3.emf"/></Relationships>
</file>

<file path=ppt/slides/_rels/slide3.xml.rels><?xml version="1.0" encoding="UTF-8" standalone="yes"?>
<Relationships xmlns="http://schemas.openxmlformats.org/package/2006/relationships"><Relationship Id="rId3" Type="http://schemas.openxmlformats.org/officeDocument/2006/relationships/package" Target="../embeddings/Microsoft_PowerPoint_Slide3.sldx"/><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4.emf"/></Relationships>
</file>

<file path=ppt/slides/_rels/slide4.xml.rels><?xml version="1.0" encoding="UTF-8" standalone="yes"?>
<Relationships xmlns="http://schemas.openxmlformats.org/package/2006/relationships"><Relationship Id="rId3" Type="http://schemas.openxmlformats.org/officeDocument/2006/relationships/package" Target="../embeddings/Microsoft_PowerPoint_Slide4.sldx"/><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2.jpeg"/><Relationship Id="rId4" Type="http://schemas.openxmlformats.org/officeDocument/2006/relationships/image" Target="../media/image5.emf"/></Relationships>
</file>

<file path=ppt/slides/_rels/slide5.xml.rels><?xml version="1.0" encoding="UTF-8" standalone="yes"?>
<Relationships xmlns="http://schemas.openxmlformats.org/package/2006/relationships"><Relationship Id="rId3" Type="http://schemas.openxmlformats.org/officeDocument/2006/relationships/package" Target="../embeddings/Microsoft_PowerPoint_Slide5.sldx"/><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6.emf"/></Relationships>
</file>

<file path=ppt/slides/_rels/slide6.xml.rels><?xml version="1.0" encoding="UTF-8" standalone="yes"?>
<Relationships xmlns="http://schemas.openxmlformats.org/package/2006/relationships"><Relationship Id="rId3" Type="http://schemas.openxmlformats.org/officeDocument/2006/relationships/package" Target="../embeddings/Microsoft_PowerPoint_Slide6.sldx"/><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7.emf"/></Relationships>
</file>

<file path=ppt/slides/_rels/slide7.xml.rels><?xml version="1.0" encoding="UTF-8" standalone="yes"?>
<Relationships xmlns="http://schemas.openxmlformats.org/package/2006/relationships"><Relationship Id="rId3" Type="http://schemas.openxmlformats.org/officeDocument/2006/relationships/package" Target="../embeddings/Microsoft_PowerPoint_Slide7.sldx"/><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8.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5" name="Object 4"/>
          <p:cNvGraphicFramePr>
            <a:graphicFrameLocks noChangeAspect="1"/>
          </p:cNvGraphicFramePr>
          <p:nvPr>
            <p:extLst>
              <p:ext uri="{D42A27DB-BD31-4B8C-83A1-F6EECF244321}">
                <p14:modId xmlns:p14="http://schemas.microsoft.com/office/powerpoint/2010/main" val="2245184470"/>
              </p:ext>
            </p:extLst>
          </p:nvPr>
        </p:nvGraphicFramePr>
        <p:xfrm>
          <a:off x="1547664" y="980728"/>
          <a:ext cx="5688632" cy="4068452"/>
        </p:xfrm>
        <a:graphic>
          <a:graphicData uri="http://schemas.openxmlformats.org/presentationml/2006/ole">
            <mc:AlternateContent xmlns:mc="http://schemas.openxmlformats.org/markup-compatibility/2006">
              <mc:Choice xmlns:v="urn:schemas-microsoft-com:vml" Requires="v">
                <p:oleObj spid="_x0000_s1039" name="Presentation" r:id="rId3" imgW="3246093" imgH="2433876" progId="PowerPoint.Show.12">
                  <p:embed/>
                </p:oleObj>
              </mc:Choice>
              <mc:Fallback>
                <p:oleObj name="Presentation" r:id="rId3" imgW="3246093" imgH="2433876" progId="PowerPoint.Show.12">
                  <p:embed/>
                  <p:pic>
                    <p:nvPicPr>
                      <p:cNvPr id="0" name="Object 1"/>
                      <p:cNvPicPr>
                        <a:picLocks noChangeAspect="1" noChangeArrowheads="1"/>
                      </p:cNvPicPr>
                      <p:nvPr/>
                    </p:nvPicPr>
                    <p:blipFill>
                      <a:blip r:embed="rId4"/>
                      <a:srcRect/>
                      <a:stretch>
                        <a:fillRect/>
                      </a:stretch>
                    </p:blipFill>
                    <p:spPr bwMode="auto">
                      <a:xfrm>
                        <a:off x="1547664" y="980728"/>
                        <a:ext cx="5688632" cy="4068452"/>
                      </a:xfrm>
                      <a:prstGeom prst="rect">
                        <a:avLst/>
                      </a:prstGeom>
                      <a:noFill/>
                    </p:spPr>
                  </p:pic>
                </p:oleObj>
              </mc:Fallback>
            </mc:AlternateContent>
          </a:graphicData>
        </a:graphic>
      </p:graphicFrame>
      <p:sp>
        <p:nvSpPr>
          <p:cNvPr id="6" name="TextBox 5"/>
          <p:cNvSpPr txBox="1"/>
          <p:nvPr/>
        </p:nvSpPr>
        <p:spPr>
          <a:xfrm>
            <a:off x="1475656" y="5157192"/>
            <a:ext cx="6264696" cy="923330"/>
          </a:xfrm>
          <a:prstGeom prst="rect">
            <a:avLst/>
          </a:prstGeom>
          <a:noFill/>
        </p:spPr>
        <p:txBody>
          <a:bodyPr wrap="square" rtlCol="0">
            <a:spAutoFit/>
          </a:bodyPr>
          <a:lstStyle/>
          <a:p>
            <a:r>
              <a:rPr lang="en-GB" dirty="0">
                <a:latin typeface="Arial" pitchFamily="34" charset="0"/>
                <a:cs typeface="Arial" pitchFamily="34" charset="0"/>
              </a:rPr>
              <a:t>The answer to this </a:t>
            </a:r>
            <a:r>
              <a:rPr lang="en-GB" dirty="0" smtClean="0">
                <a:latin typeface="Arial" pitchFamily="34" charset="0"/>
                <a:cs typeface="Arial" pitchFamily="34" charset="0"/>
              </a:rPr>
              <a:t>question </a:t>
            </a:r>
            <a:r>
              <a:rPr lang="en-GB" dirty="0">
                <a:latin typeface="Arial" pitchFamily="34" charset="0"/>
                <a:cs typeface="Arial" pitchFamily="34" charset="0"/>
              </a:rPr>
              <a:t>from most members of the public is </a:t>
            </a:r>
            <a:r>
              <a:rPr lang="en-GB" dirty="0" smtClean="0">
                <a:latin typeface="Arial" pitchFamily="34" charset="0"/>
                <a:cs typeface="Arial" pitchFamily="34" charset="0"/>
              </a:rPr>
              <a:t>post </a:t>
            </a:r>
            <a:r>
              <a:rPr lang="en-GB" dirty="0">
                <a:latin typeface="Arial" pitchFamily="34" charset="0"/>
                <a:cs typeface="Arial" pitchFamily="34" charset="0"/>
              </a:rPr>
              <a:t>mortem examinations (also called necropsies, rather than autopsies, in </a:t>
            </a:r>
            <a:r>
              <a:rPr lang="en-GB" dirty="0" smtClean="0">
                <a:latin typeface="Arial" pitchFamily="34" charset="0"/>
                <a:cs typeface="Arial" pitchFamily="34" charset="0"/>
              </a:rPr>
              <a:t>animals).</a:t>
            </a:r>
            <a:endParaRPr lang="en-GB" dirty="0">
              <a:latin typeface="Arial" pitchFamily="34" charset="0"/>
              <a:cs typeface="Arial" pitchFamily="34" charset="0"/>
            </a:endParaRPr>
          </a:p>
        </p:txBody>
      </p:sp>
      <p:pic>
        <p:nvPicPr>
          <p:cNvPr id="7" name="Picture 6"/>
          <p:cNvPicPr>
            <a:picLocks noChangeAspect="1"/>
          </p:cNvPicPr>
          <p:nvPr/>
        </p:nvPicPr>
        <p:blipFill>
          <a:blip r:embed="rId5" cstate="print"/>
          <a:stretch>
            <a:fillRect/>
          </a:stretch>
        </p:blipFill>
        <p:spPr>
          <a:xfrm>
            <a:off x="182101" y="116632"/>
            <a:ext cx="2800891" cy="750611"/>
          </a:xfrm>
          <a:prstGeom prst="rect">
            <a:avLst/>
          </a:prstGeom>
        </p:spPr>
      </p:pic>
    </p:spTree>
    <p:extLst>
      <p:ext uri="{BB962C8B-B14F-4D97-AF65-F5344CB8AC3E}">
        <p14:creationId xmlns:p14="http://schemas.microsoft.com/office/powerpoint/2010/main" val="21040073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4" name="Object 3"/>
          <p:cNvGraphicFramePr>
            <a:graphicFrameLocks noChangeAspect="1"/>
          </p:cNvGraphicFramePr>
          <p:nvPr>
            <p:extLst>
              <p:ext uri="{D42A27DB-BD31-4B8C-83A1-F6EECF244321}">
                <p14:modId xmlns:p14="http://schemas.microsoft.com/office/powerpoint/2010/main" val="4183671660"/>
              </p:ext>
            </p:extLst>
          </p:nvPr>
        </p:nvGraphicFramePr>
        <p:xfrm>
          <a:off x="1476375" y="188913"/>
          <a:ext cx="5832475" cy="4373562"/>
        </p:xfrm>
        <a:graphic>
          <a:graphicData uri="http://schemas.openxmlformats.org/presentationml/2006/ole">
            <mc:AlternateContent xmlns:mc="http://schemas.openxmlformats.org/markup-compatibility/2006">
              <mc:Choice xmlns:v="urn:schemas-microsoft-com:vml" Requires="v">
                <p:oleObj spid="_x0000_s2063" name="Slide" r:id="rId3" imgW="4271701" imgH="3203341" progId="PowerPoint.Slide.12">
                  <p:embed/>
                </p:oleObj>
              </mc:Choice>
              <mc:Fallback>
                <p:oleObj name="Slide" r:id="rId3" imgW="4271701" imgH="3203341" progId="PowerPoint.Slide.12">
                  <p:embed/>
                  <p:pic>
                    <p:nvPicPr>
                      <p:cNvPr id="0" name="Object 1"/>
                      <p:cNvPicPr>
                        <a:picLocks noChangeAspect="1" noChangeArrowheads="1"/>
                      </p:cNvPicPr>
                      <p:nvPr/>
                    </p:nvPicPr>
                    <p:blipFill>
                      <a:blip r:embed="rId4"/>
                      <a:srcRect/>
                      <a:stretch>
                        <a:fillRect/>
                      </a:stretch>
                    </p:blipFill>
                    <p:spPr bwMode="auto">
                      <a:xfrm>
                        <a:off x="1476375" y="188913"/>
                        <a:ext cx="5832475" cy="4373562"/>
                      </a:xfrm>
                      <a:prstGeom prst="rect">
                        <a:avLst/>
                      </a:prstGeom>
                      <a:noFill/>
                    </p:spPr>
                  </p:pic>
                </p:oleObj>
              </mc:Fallback>
            </mc:AlternateContent>
          </a:graphicData>
        </a:graphic>
      </p:graphicFrame>
      <p:sp>
        <p:nvSpPr>
          <p:cNvPr id="5" name="TextBox 4"/>
          <p:cNvSpPr txBox="1"/>
          <p:nvPr/>
        </p:nvSpPr>
        <p:spPr>
          <a:xfrm>
            <a:off x="827584" y="4725144"/>
            <a:ext cx="7560840" cy="2031325"/>
          </a:xfrm>
          <a:prstGeom prst="rect">
            <a:avLst/>
          </a:prstGeom>
          <a:noFill/>
        </p:spPr>
        <p:txBody>
          <a:bodyPr wrap="square" rtlCol="0">
            <a:spAutoFit/>
          </a:bodyPr>
          <a:lstStyle/>
          <a:p>
            <a:r>
              <a:rPr lang="en-GB" dirty="0" smtClean="0">
                <a:latin typeface="Arial" pitchFamily="34" charset="0"/>
                <a:cs typeface="Arial" pitchFamily="34" charset="0"/>
              </a:rPr>
              <a:t>Many </a:t>
            </a:r>
            <a:r>
              <a:rPr lang="en-GB" dirty="0">
                <a:latin typeface="Arial" pitchFamily="34" charset="0"/>
                <a:cs typeface="Arial" pitchFamily="34" charset="0"/>
              </a:rPr>
              <a:t>people have a mental image of a veterinary pathologist cutting up large animal carcasses.  Certainly this is a part of the job; for many pathologists, particularly those within the Animal Health and Veterinary Laboratories Agency (AHVLA) where this is a major part of the job, where they are looking for the cause of disease in production animals, often in large herds and flocks and also monitoring for emerging diseases.</a:t>
            </a:r>
          </a:p>
        </p:txBody>
      </p:sp>
    </p:spTree>
    <p:extLst>
      <p:ext uri="{BB962C8B-B14F-4D97-AF65-F5344CB8AC3E}">
        <p14:creationId xmlns:p14="http://schemas.microsoft.com/office/powerpoint/2010/main" val="7142258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91580" y="5013176"/>
            <a:ext cx="7560840" cy="1473027"/>
          </a:xfrm>
        </p:spPr>
        <p:txBody>
          <a:bodyPr>
            <a:normAutofit fontScale="92500" lnSpcReduction="10000"/>
          </a:bodyPr>
          <a:lstStyle/>
          <a:p>
            <a:pPr marL="0" indent="0">
              <a:spcAft>
                <a:spcPts val="0"/>
              </a:spcAft>
              <a:buNone/>
            </a:pPr>
            <a:r>
              <a:rPr lang="en-GB" sz="2100" dirty="0">
                <a:latin typeface="Arial" pitchFamily="34" charset="0"/>
                <a:ea typeface="Times New Roman"/>
                <a:cs typeface="Arial" pitchFamily="34" charset="0"/>
              </a:rPr>
              <a:t>Some of the diseases we deal with are zoonotic and can be transmitted from animal tissues to humans, such as tuberculosis and therefore when handling the tissues from these cases or potential cases we must take extra precautions including the use of safety cabinets and personal protection equipment.</a:t>
            </a:r>
          </a:p>
          <a:p>
            <a:pPr marL="0" indent="0">
              <a:buNone/>
            </a:pPr>
            <a:endParaRPr lang="en-GB" dirty="0">
              <a:latin typeface="Arial" pitchFamily="34" charset="0"/>
              <a:cs typeface="Arial" pitchFamily="34" charset="0"/>
            </a:endParaRPr>
          </a:p>
        </p:txBody>
      </p:sp>
      <p:sp>
        <p:nvSpPr>
          <p:cNvPr id="4"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5" name="Object 4"/>
          <p:cNvGraphicFramePr>
            <a:graphicFrameLocks noChangeAspect="1"/>
          </p:cNvGraphicFramePr>
          <p:nvPr>
            <p:extLst>
              <p:ext uri="{D42A27DB-BD31-4B8C-83A1-F6EECF244321}">
                <p14:modId xmlns:p14="http://schemas.microsoft.com/office/powerpoint/2010/main" val="3488647173"/>
              </p:ext>
            </p:extLst>
          </p:nvPr>
        </p:nvGraphicFramePr>
        <p:xfrm>
          <a:off x="1475879" y="548680"/>
          <a:ext cx="5799083" cy="4248472"/>
        </p:xfrm>
        <a:graphic>
          <a:graphicData uri="http://schemas.openxmlformats.org/presentationml/2006/ole">
            <mc:AlternateContent xmlns:mc="http://schemas.openxmlformats.org/markup-compatibility/2006">
              <mc:Choice xmlns:v="urn:schemas-microsoft-com:vml" Requires="v">
                <p:oleObj spid="_x0000_s3086" name="Slide" r:id="rId3" imgW="4353988" imgH="3266081" progId="PowerPoint.Slide.12">
                  <p:embed/>
                </p:oleObj>
              </mc:Choice>
              <mc:Fallback>
                <p:oleObj name="Slide" r:id="rId3" imgW="4353988" imgH="3266081" progId="PowerPoint.Slide.12">
                  <p:embed/>
                  <p:pic>
                    <p:nvPicPr>
                      <p:cNvPr id="0" name="Object 1"/>
                      <p:cNvPicPr>
                        <a:picLocks noChangeAspect="1" noChangeArrowheads="1"/>
                      </p:cNvPicPr>
                      <p:nvPr/>
                    </p:nvPicPr>
                    <p:blipFill>
                      <a:blip r:embed="rId4"/>
                      <a:srcRect/>
                      <a:stretch>
                        <a:fillRect/>
                      </a:stretch>
                    </p:blipFill>
                    <p:spPr bwMode="auto">
                      <a:xfrm>
                        <a:off x="1475879" y="548680"/>
                        <a:ext cx="5799083" cy="4248472"/>
                      </a:xfrm>
                      <a:prstGeom prst="rect">
                        <a:avLst/>
                      </a:prstGeom>
                      <a:noFill/>
                    </p:spPr>
                  </p:pic>
                </p:oleObj>
              </mc:Fallback>
            </mc:AlternateContent>
          </a:graphicData>
        </a:graphic>
      </p:graphicFrame>
    </p:spTree>
    <p:extLst>
      <p:ext uri="{BB962C8B-B14F-4D97-AF65-F5344CB8AC3E}">
        <p14:creationId xmlns:p14="http://schemas.microsoft.com/office/powerpoint/2010/main" val="17239648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43608" y="5517232"/>
            <a:ext cx="7427168" cy="1022819"/>
          </a:xfrm>
        </p:spPr>
        <p:txBody>
          <a:bodyPr>
            <a:normAutofit/>
          </a:bodyPr>
          <a:lstStyle/>
          <a:p>
            <a:pPr marL="0" indent="0">
              <a:spcAft>
                <a:spcPts val="0"/>
              </a:spcAft>
              <a:buNone/>
            </a:pPr>
            <a:r>
              <a:rPr lang="en-GB" sz="1800" dirty="0">
                <a:latin typeface="Arial" pitchFamily="34" charset="0"/>
                <a:ea typeface="Times New Roman"/>
                <a:cs typeface="Arial" pitchFamily="34" charset="0"/>
              </a:rPr>
              <a:t>Necessarily, many pathologists will spend time at their desks writing up and researching their cases and contacting submitting vets, although we all need a break sometimes!</a:t>
            </a:r>
          </a:p>
          <a:p>
            <a:pPr marL="0" indent="0">
              <a:buNone/>
            </a:pPr>
            <a:endParaRPr lang="en-GB" sz="1800" dirty="0">
              <a:latin typeface="Arial" pitchFamily="34" charset="0"/>
              <a:cs typeface="Arial" pitchFamily="34" charset="0"/>
            </a:endParaRPr>
          </a:p>
        </p:txBody>
      </p:sp>
      <p:sp>
        <p:nvSpPr>
          <p:cNvPr id="5"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6" name="Object 5"/>
          <p:cNvGraphicFramePr>
            <a:graphicFrameLocks noChangeAspect="1"/>
          </p:cNvGraphicFramePr>
          <p:nvPr>
            <p:extLst>
              <p:ext uri="{D42A27DB-BD31-4B8C-83A1-F6EECF244321}">
                <p14:modId xmlns:p14="http://schemas.microsoft.com/office/powerpoint/2010/main" val="3450341328"/>
              </p:ext>
            </p:extLst>
          </p:nvPr>
        </p:nvGraphicFramePr>
        <p:xfrm>
          <a:off x="1403648" y="921686"/>
          <a:ext cx="6098251" cy="4536504"/>
        </p:xfrm>
        <a:graphic>
          <a:graphicData uri="http://schemas.openxmlformats.org/presentationml/2006/ole">
            <mc:AlternateContent xmlns:mc="http://schemas.openxmlformats.org/markup-compatibility/2006">
              <mc:Choice xmlns:v="urn:schemas-microsoft-com:vml" Requires="v">
                <p:oleObj spid="_x0000_s4110" name="Slide" r:id="rId3" imgW="4492576" imgH="3368123" progId="PowerPoint.Slide.12">
                  <p:embed/>
                </p:oleObj>
              </mc:Choice>
              <mc:Fallback>
                <p:oleObj name="Slide" r:id="rId3" imgW="4492576" imgH="3368123" progId="PowerPoint.Slide.12">
                  <p:embed/>
                  <p:pic>
                    <p:nvPicPr>
                      <p:cNvPr id="0" name="Object 1"/>
                      <p:cNvPicPr>
                        <a:picLocks noChangeAspect="1" noChangeArrowheads="1"/>
                      </p:cNvPicPr>
                      <p:nvPr/>
                    </p:nvPicPr>
                    <p:blipFill>
                      <a:blip r:embed="rId4"/>
                      <a:srcRect/>
                      <a:stretch>
                        <a:fillRect/>
                      </a:stretch>
                    </p:blipFill>
                    <p:spPr bwMode="auto">
                      <a:xfrm>
                        <a:off x="1403648" y="921686"/>
                        <a:ext cx="6098251" cy="4536504"/>
                      </a:xfrm>
                      <a:prstGeom prst="rect">
                        <a:avLst/>
                      </a:prstGeom>
                      <a:noFill/>
                    </p:spPr>
                  </p:pic>
                </p:oleObj>
              </mc:Fallback>
            </mc:AlternateContent>
          </a:graphicData>
        </a:graphic>
      </p:graphicFrame>
      <p:pic>
        <p:nvPicPr>
          <p:cNvPr id="7" name="Picture 6"/>
          <p:cNvPicPr>
            <a:picLocks noChangeAspect="1"/>
          </p:cNvPicPr>
          <p:nvPr/>
        </p:nvPicPr>
        <p:blipFill>
          <a:blip r:embed="rId5" cstate="print"/>
          <a:stretch>
            <a:fillRect/>
          </a:stretch>
        </p:blipFill>
        <p:spPr>
          <a:xfrm>
            <a:off x="107504" y="116632"/>
            <a:ext cx="2800891" cy="750611"/>
          </a:xfrm>
          <a:prstGeom prst="rect">
            <a:avLst/>
          </a:prstGeom>
        </p:spPr>
      </p:pic>
    </p:spTree>
    <p:extLst>
      <p:ext uri="{BB962C8B-B14F-4D97-AF65-F5344CB8AC3E}">
        <p14:creationId xmlns:p14="http://schemas.microsoft.com/office/powerpoint/2010/main" val="7132162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59632" y="4797152"/>
            <a:ext cx="7128792" cy="1689051"/>
          </a:xfrm>
        </p:spPr>
        <p:txBody>
          <a:bodyPr>
            <a:noAutofit/>
          </a:bodyPr>
          <a:lstStyle/>
          <a:p>
            <a:pPr marL="0" indent="0">
              <a:buNone/>
            </a:pPr>
            <a:r>
              <a:rPr lang="en-GB" sz="1800" dirty="0">
                <a:latin typeface="Arial" pitchFamily="34" charset="0"/>
                <a:cs typeface="Arial" pitchFamily="34" charset="0"/>
              </a:rPr>
              <a:t>Some people also have an image of pathologists as people who remove tissues and organs and store them.  Certainly veterinary pathologists do try to preserve and store tissues from interesting cases, but always with permission from the owner and with respect for the animal, and only for the purposes of training of vets and veterinary pathologists for the future.</a:t>
            </a:r>
          </a:p>
        </p:txBody>
      </p:sp>
      <p:sp>
        <p:nvSpPr>
          <p:cNvPr id="6"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7" name="Object 6"/>
          <p:cNvGraphicFramePr>
            <a:graphicFrameLocks noChangeAspect="1"/>
          </p:cNvGraphicFramePr>
          <p:nvPr>
            <p:extLst>
              <p:ext uri="{D42A27DB-BD31-4B8C-83A1-F6EECF244321}">
                <p14:modId xmlns:p14="http://schemas.microsoft.com/office/powerpoint/2010/main" val="2001567184"/>
              </p:ext>
            </p:extLst>
          </p:nvPr>
        </p:nvGraphicFramePr>
        <p:xfrm>
          <a:off x="1749040" y="548680"/>
          <a:ext cx="5775288" cy="4176464"/>
        </p:xfrm>
        <a:graphic>
          <a:graphicData uri="http://schemas.openxmlformats.org/presentationml/2006/ole">
            <mc:AlternateContent xmlns:mc="http://schemas.openxmlformats.org/markup-compatibility/2006">
              <mc:Choice xmlns:v="urn:schemas-microsoft-com:vml" Requires="v">
                <p:oleObj spid="_x0000_s5137" name="Slide" r:id="rId3" imgW="3602578" imgH="2702143" progId="PowerPoint.Slide.12">
                  <p:embed/>
                </p:oleObj>
              </mc:Choice>
              <mc:Fallback>
                <p:oleObj name="Slide" r:id="rId3" imgW="3602578" imgH="2702143" progId="PowerPoint.Slide.12">
                  <p:embed/>
                  <p:pic>
                    <p:nvPicPr>
                      <p:cNvPr id="0" name="Object 3"/>
                      <p:cNvPicPr>
                        <a:picLocks noChangeAspect="1" noChangeArrowheads="1"/>
                      </p:cNvPicPr>
                      <p:nvPr/>
                    </p:nvPicPr>
                    <p:blipFill>
                      <a:blip r:embed="rId4"/>
                      <a:srcRect/>
                      <a:stretch>
                        <a:fillRect/>
                      </a:stretch>
                    </p:blipFill>
                    <p:spPr bwMode="auto">
                      <a:xfrm>
                        <a:off x="1749040" y="548680"/>
                        <a:ext cx="5775288" cy="4176464"/>
                      </a:xfrm>
                      <a:prstGeom prst="rect">
                        <a:avLst/>
                      </a:prstGeom>
                      <a:noFill/>
                    </p:spPr>
                  </p:pic>
                </p:oleObj>
              </mc:Fallback>
            </mc:AlternateContent>
          </a:graphicData>
        </a:graphic>
      </p:graphicFrame>
    </p:spTree>
    <p:extLst>
      <p:ext uri="{BB962C8B-B14F-4D97-AF65-F5344CB8AC3E}">
        <p14:creationId xmlns:p14="http://schemas.microsoft.com/office/powerpoint/2010/main" val="143239608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4" name="Object 3"/>
          <p:cNvGraphicFramePr>
            <a:graphicFrameLocks noChangeAspect="1"/>
          </p:cNvGraphicFramePr>
          <p:nvPr>
            <p:extLst>
              <p:ext uri="{D42A27DB-BD31-4B8C-83A1-F6EECF244321}">
                <p14:modId xmlns:p14="http://schemas.microsoft.com/office/powerpoint/2010/main" val="1744919068"/>
              </p:ext>
            </p:extLst>
          </p:nvPr>
        </p:nvGraphicFramePr>
        <p:xfrm>
          <a:off x="1475656" y="332656"/>
          <a:ext cx="5904656" cy="4428492"/>
        </p:xfrm>
        <a:graphic>
          <a:graphicData uri="http://schemas.openxmlformats.org/presentationml/2006/ole">
            <mc:AlternateContent xmlns:mc="http://schemas.openxmlformats.org/markup-compatibility/2006">
              <mc:Choice xmlns:v="urn:schemas-microsoft-com:vml" Requires="v">
                <p:oleObj spid="_x0000_s6159" name="Slide" r:id="rId3" imgW="4628277" imgH="3470166" progId="PowerPoint.Slide.12">
                  <p:embed/>
                </p:oleObj>
              </mc:Choice>
              <mc:Fallback>
                <p:oleObj name="Slide" r:id="rId3" imgW="4628277" imgH="3470166" progId="PowerPoint.Slide.12">
                  <p:embed/>
                  <p:pic>
                    <p:nvPicPr>
                      <p:cNvPr id="0" name="Object 1"/>
                      <p:cNvPicPr>
                        <a:picLocks noChangeAspect="1" noChangeArrowheads="1"/>
                      </p:cNvPicPr>
                      <p:nvPr/>
                    </p:nvPicPr>
                    <p:blipFill>
                      <a:blip r:embed="rId4"/>
                      <a:srcRect/>
                      <a:stretch>
                        <a:fillRect/>
                      </a:stretch>
                    </p:blipFill>
                    <p:spPr bwMode="auto">
                      <a:xfrm>
                        <a:off x="1475656" y="332656"/>
                        <a:ext cx="5904656" cy="4428492"/>
                      </a:xfrm>
                      <a:prstGeom prst="rect">
                        <a:avLst/>
                      </a:prstGeom>
                      <a:noFill/>
                    </p:spPr>
                  </p:pic>
                </p:oleObj>
              </mc:Fallback>
            </mc:AlternateContent>
          </a:graphicData>
        </a:graphic>
      </p:graphicFrame>
      <p:sp>
        <p:nvSpPr>
          <p:cNvPr id="5" name="TextBox 4"/>
          <p:cNvSpPr txBox="1"/>
          <p:nvPr/>
        </p:nvSpPr>
        <p:spPr>
          <a:xfrm>
            <a:off x="1043608" y="4869160"/>
            <a:ext cx="6840760" cy="1477328"/>
          </a:xfrm>
          <a:prstGeom prst="rect">
            <a:avLst/>
          </a:prstGeom>
          <a:noFill/>
        </p:spPr>
        <p:txBody>
          <a:bodyPr wrap="square" rtlCol="0">
            <a:spAutoFit/>
          </a:bodyPr>
          <a:lstStyle/>
          <a:p>
            <a:r>
              <a:rPr lang="en-GB" dirty="0">
                <a:latin typeface="Arial" pitchFamily="34" charset="0"/>
                <a:cs typeface="Arial" pitchFamily="34" charset="0"/>
              </a:rPr>
              <a:t>To become a veterinary pathologist you first need to qualify as a veterinary surgeon and undergo additional training.  Therefore veterinary pathologists still harbour a desire to ‘save the animals</a:t>
            </a:r>
            <a:r>
              <a:rPr lang="en-GB" dirty="0" smtClean="0">
                <a:latin typeface="Arial" pitchFamily="34" charset="0"/>
                <a:cs typeface="Arial" pitchFamily="34" charset="0"/>
              </a:rPr>
              <a:t>’ whenever </a:t>
            </a:r>
            <a:r>
              <a:rPr lang="en-GB" dirty="0">
                <a:latin typeface="Arial" pitchFamily="34" charset="0"/>
                <a:cs typeface="Arial" pitchFamily="34" charset="0"/>
              </a:rPr>
              <a:t>possible, even it is not possible for every case, what we learn from one case may help animals in the future.</a:t>
            </a:r>
          </a:p>
        </p:txBody>
      </p:sp>
    </p:spTree>
    <p:extLst>
      <p:ext uri="{BB962C8B-B14F-4D97-AF65-F5344CB8AC3E}">
        <p14:creationId xmlns:p14="http://schemas.microsoft.com/office/powerpoint/2010/main" val="111930062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085184"/>
            <a:ext cx="8229600" cy="1512168"/>
          </a:xfrm>
        </p:spPr>
        <p:txBody>
          <a:bodyPr>
            <a:normAutofit fontScale="92500" lnSpcReduction="20000"/>
          </a:bodyPr>
          <a:lstStyle/>
          <a:p>
            <a:pPr marL="0" indent="0">
              <a:spcAft>
                <a:spcPts val="0"/>
              </a:spcAft>
              <a:buNone/>
            </a:pPr>
            <a:r>
              <a:rPr lang="en-GB" sz="1900" dirty="0">
                <a:latin typeface="Arial" pitchFamily="34" charset="0"/>
                <a:ea typeface="Times New Roman"/>
                <a:cs typeface="Arial" pitchFamily="34" charset="0"/>
              </a:rPr>
              <a:t>In fact, a large part of my work, and the work of many veterinary pathologists involves looking down the microscope at small sections of tissue that have been removed either at post-mortem examination or have been collected as biopsy specimens by veterinary surgeons in practice, in an attempt to reach the diagnosis and therefore create a treatment and management plan for live animals.</a:t>
            </a:r>
          </a:p>
          <a:p>
            <a:pPr marL="0" indent="0">
              <a:buNone/>
            </a:pPr>
            <a:endParaRPr lang="en-GB" sz="1800" dirty="0">
              <a:latin typeface="Arial" pitchFamily="34" charset="0"/>
              <a:cs typeface="Arial" pitchFamily="34" charset="0"/>
            </a:endParaRPr>
          </a:p>
        </p:txBody>
      </p:sp>
      <p:sp>
        <p:nvSpPr>
          <p:cNvPr id="4"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5" name="Object 4"/>
          <p:cNvGraphicFramePr>
            <a:graphicFrameLocks noChangeAspect="1"/>
          </p:cNvGraphicFramePr>
          <p:nvPr>
            <p:extLst>
              <p:ext uri="{D42A27DB-BD31-4B8C-83A1-F6EECF244321}">
                <p14:modId xmlns:p14="http://schemas.microsoft.com/office/powerpoint/2010/main" val="1447005072"/>
              </p:ext>
            </p:extLst>
          </p:nvPr>
        </p:nvGraphicFramePr>
        <p:xfrm>
          <a:off x="1547664" y="476672"/>
          <a:ext cx="5916657" cy="4437492"/>
        </p:xfrm>
        <a:graphic>
          <a:graphicData uri="http://schemas.openxmlformats.org/presentationml/2006/ole">
            <mc:AlternateContent xmlns:mc="http://schemas.openxmlformats.org/markup-compatibility/2006">
              <mc:Choice xmlns:v="urn:schemas-microsoft-com:vml" Requires="v">
                <p:oleObj spid="_x0000_s7182" name="Slide" r:id="rId3" imgW="4538411" imgH="3403099" progId="PowerPoint.Slide.12">
                  <p:embed/>
                </p:oleObj>
              </mc:Choice>
              <mc:Fallback>
                <p:oleObj name="Slide" r:id="rId3" imgW="4538411" imgH="3403099" progId="PowerPoint.Slide.12">
                  <p:embed/>
                  <p:pic>
                    <p:nvPicPr>
                      <p:cNvPr id="0" name="Object 1"/>
                      <p:cNvPicPr>
                        <a:picLocks noChangeAspect="1" noChangeArrowheads="1"/>
                      </p:cNvPicPr>
                      <p:nvPr/>
                    </p:nvPicPr>
                    <p:blipFill>
                      <a:blip r:embed="rId4"/>
                      <a:srcRect/>
                      <a:stretch>
                        <a:fillRect/>
                      </a:stretch>
                    </p:blipFill>
                    <p:spPr bwMode="auto">
                      <a:xfrm>
                        <a:off x="1547664" y="476672"/>
                        <a:ext cx="5916657" cy="4437492"/>
                      </a:xfrm>
                      <a:prstGeom prst="rect">
                        <a:avLst/>
                      </a:prstGeom>
                      <a:noFill/>
                    </p:spPr>
                  </p:pic>
                </p:oleObj>
              </mc:Fallback>
            </mc:AlternateContent>
          </a:graphicData>
        </a:graphic>
      </p:graphicFrame>
    </p:spTree>
    <p:extLst>
      <p:ext uri="{BB962C8B-B14F-4D97-AF65-F5344CB8AC3E}">
        <p14:creationId xmlns:p14="http://schemas.microsoft.com/office/powerpoint/2010/main" val="120810987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696</TotalTime>
  <Words>371</Words>
  <Application>Microsoft Office PowerPoint</Application>
  <PresentationFormat>On-screen Show (4:3)</PresentationFormat>
  <Paragraphs>7</Paragraphs>
  <Slides>7</Slides>
  <Notes>0</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7</vt:i4>
      </vt:variant>
    </vt:vector>
  </HeadingPairs>
  <TitlesOfParts>
    <vt:vector size="10" baseType="lpstr">
      <vt:lpstr>Office Theme</vt:lpstr>
      <vt:lpstr>Presentation</vt:lpstr>
      <vt:lpstr>Microsoft PowerPoint Slide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Veterinary Pathology</dc:title>
  <dc:creator>Amaka Nwagbara</dc:creator>
  <cp:lastModifiedBy>Amaka Nwagbara</cp:lastModifiedBy>
  <cp:revision>15</cp:revision>
  <dcterms:created xsi:type="dcterms:W3CDTF">2013-09-30T09:27:20Z</dcterms:created>
  <dcterms:modified xsi:type="dcterms:W3CDTF">2015-12-04T15:26:18Z</dcterms:modified>
</cp:coreProperties>
</file>