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27B7EE-AE6C-4FB5-AB86-FEA17E04FE41}" v="64" dt="2023-05-09T09:54:05.2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2" autoAdjust="0"/>
    <p:restoredTop sz="94660"/>
  </p:normalViewPr>
  <p:slideViewPr>
    <p:cSldViewPr snapToGrid="0">
      <p:cViewPr varScale="1">
        <p:scale>
          <a:sx n="59" d="100"/>
          <a:sy n="59" d="100"/>
        </p:scale>
        <p:origin x="2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F7C12-A2DE-46EF-5E00-624014D2FD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DBA2997-8E53-F9D8-82C0-BACFC09AED27}"/>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68B012A-F96A-13DF-A432-723A4D0A687B}"/>
              </a:ext>
            </a:extLst>
          </p:cNvPr>
          <p:cNvSpPr>
            <a:spLocks noGrp="1"/>
          </p:cNvSpPr>
          <p:nvPr>
            <p:ph type="dt" sz="half" idx="10"/>
          </p:nvPr>
        </p:nvSpPr>
        <p:spPr/>
        <p:txBody>
          <a:bodyPr/>
          <a:lstStyle/>
          <a:p>
            <a:fld id="{F1108320-5101-40D0-B8BB-63480507A8C6}" type="datetimeFigureOut">
              <a:rPr lang="en-GB" smtClean="0"/>
              <a:t>18/05/2023</a:t>
            </a:fld>
            <a:endParaRPr lang="en-GB"/>
          </a:p>
        </p:txBody>
      </p:sp>
      <p:sp>
        <p:nvSpPr>
          <p:cNvPr id="5" name="Footer Placeholder 4">
            <a:extLst>
              <a:ext uri="{FF2B5EF4-FFF2-40B4-BE49-F238E27FC236}">
                <a16:creationId xmlns:a16="http://schemas.microsoft.com/office/drawing/2014/main" id="{07D3CD40-A94E-F47C-702A-58BB3636D6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B2B58F-AB11-FEC9-7C53-6C99ECF58D64}"/>
              </a:ext>
            </a:extLst>
          </p:cNvPr>
          <p:cNvSpPr>
            <a:spLocks noGrp="1"/>
          </p:cNvSpPr>
          <p:nvPr>
            <p:ph type="sldNum" sz="quarter" idx="12"/>
          </p:nvPr>
        </p:nvSpPr>
        <p:spPr/>
        <p:txBody>
          <a:bodyPr/>
          <a:lstStyle/>
          <a:p>
            <a:fld id="{82B7EE32-CDE7-4C09-8FE8-A84B7EB0FAF1}" type="slidenum">
              <a:rPr lang="en-GB" smtClean="0"/>
              <a:t>‹#›</a:t>
            </a:fld>
            <a:endParaRPr lang="en-GB"/>
          </a:p>
        </p:txBody>
      </p:sp>
    </p:spTree>
    <p:extLst>
      <p:ext uri="{BB962C8B-B14F-4D97-AF65-F5344CB8AC3E}">
        <p14:creationId xmlns:p14="http://schemas.microsoft.com/office/powerpoint/2010/main" val="1040097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9D47E-7ABB-B4DB-22C2-20BA753A7DC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647414F-EDE0-BBAC-3055-9D1B4A397C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D4494D-E6DE-014E-956D-34D5F861C52E}"/>
              </a:ext>
            </a:extLst>
          </p:cNvPr>
          <p:cNvSpPr>
            <a:spLocks noGrp="1"/>
          </p:cNvSpPr>
          <p:nvPr>
            <p:ph type="dt" sz="half" idx="10"/>
          </p:nvPr>
        </p:nvSpPr>
        <p:spPr/>
        <p:txBody>
          <a:bodyPr/>
          <a:lstStyle/>
          <a:p>
            <a:fld id="{F1108320-5101-40D0-B8BB-63480507A8C6}" type="datetimeFigureOut">
              <a:rPr lang="en-GB" smtClean="0"/>
              <a:t>18/05/2023</a:t>
            </a:fld>
            <a:endParaRPr lang="en-GB"/>
          </a:p>
        </p:txBody>
      </p:sp>
      <p:sp>
        <p:nvSpPr>
          <p:cNvPr id="5" name="Footer Placeholder 4">
            <a:extLst>
              <a:ext uri="{FF2B5EF4-FFF2-40B4-BE49-F238E27FC236}">
                <a16:creationId xmlns:a16="http://schemas.microsoft.com/office/drawing/2014/main" id="{2ED1D88F-E76D-7679-39FC-6A5AD435EA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CBDC6A-693D-EB05-471C-8AC20CD8EAEB}"/>
              </a:ext>
            </a:extLst>
          </p:cNvPr>
          <p:cNvSpPr>
            <a:spLocks noGrp="1"/>
          </p:cNvSpPr>
          <p:nvPr>
            <p:ph type="sldNum" sz="quarter" idx="12"/>
          </p:nvPr>
        </p:nvSpPr>
        <p:spPr/>
        <p:txBody>
          <a:bodyPr/>
          <a:lstStyle/>
          <a:p>
            <a:fld id="{82B7EE32-CDE7-4C09-8FE8-A84B7EB0FAF1}" type="slidenum">
              <a:rPr lang="en-GB" smtClean="0"/>
              <a:t>‹#›</a:t>
            </a:fld>
            <a:endParaRPr lang="en-GB"/>
          </a:p>
        </p:txBody>
      </p:sp>
    </p:spTree>
    <p:extLst>
      <p:ext uri="{BB962C8B-B14F-4D97-AF65-F5344CB8AC3E}">
        <p14:creationId xmlns:p14="http://schemas.microsoft.com/office/powerpoint/2010/main" val="1148561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4D7652-CCCE-2F2B-19CC-E712269448BC}"/>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6A81EE4-AD80-721B-5649-728658CC10C0}"/>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D676A3-B228-5936-CA1B-2400862BB929}"/>
              </a:ext>
            </a:extLst>
          </p:cNvPr>
          <p:cNvSpPr>
            <a:spLocks noGrp="1"/>
          </p:cNvSpPr>
          <p:nvPr>
            <p:ph type="dt" sz="half" idx="10"/>
          </p:nvPr>
        </p:nvSpPr>
        <p:spPr/>
        <p:txBody>
          <a:bodyPr/>
          <a:lstStyle/>
          <a:p>
            <a:fld id="{F1108320-5101-40D0-B8BB-63480507A8C6}" type="datetimeFigureOut">
              <a:rPr lang="en-GB" smtClean="0"/>
              <a:t>18/05/2023</a:t>
            </a:fld>
            <a:endParaRPr lang="en-GB"/>
          </a:p>
        </p:txBody>
      </p:sp>
      <p:sp>
        <p:nvSpPr>
          <p:cNvPr id="5" name="Footer Placeholder 4">
            <a:extLst>
              <a:ext uri="{FF2B5EF4-FFF2-40B4-BE49-F238E27FC236}">
                <a16:creationId xmlns:a16="http://schemas.microsoft.com/office/drawing/2014/main" id="{9006F0D3-AFFA-BC05-2751-E412163E16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A56452-3257-3E8D-2ACD-EA59597B08D2}"/>
              </a:ext>
            </a:extLst>
          </p:cNvPr>
          <p:cNvSpPr>
            <a:spLocks noGrp="1"/>
          </p:cNvSpPr>
          <p:nvPr>
            <p:ph type="sldNum" sz="quarter" idx="12"/>
          </p:nvPr>
        </p:nvSpPr>
        <p:spPr/>
        <p:txBody>
          <a:bodyPr/>
          <a:lstStyle/>
          <a:p>
            <a:fld id="{82B7EE32-CDE7-4C09-8FE8-A84B7EB0FAF1}" type="slidenum">
              <a:rPr lang="en-GB" smtClean="0"/>
              <a:t>‹#›</a:t>
            </a:fld>
            <a:endParaRPr lang="en-GB"/>
          </a:p>
        </p:txBody>
      </p:sp>
    </p:spTree>
    <p:extLst>
      <p:ext uri="{BB962C8B-B14F-4D97-AF65-F5344CB8AC3E}">
        <p14:creationId xmlns:p14="http://schemas.microsoft.com/office/powerpoint/2010/main" val="3804294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04A6A-AB5E-50D8-F477-6232AC6CE1D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B1104D-99FB-CF78-7A44-CB7A1411F3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F25C07-3904-F204-4724-5FAA159B8BE8}"/>
              </a:ext>
            </a:extLst>
          </p:cNvPr>
          <p:cNvSpPr>
            <a:spLocks noGrp="1"/>
          </p:cNvSpPr>
          <p:nvPr>
            <p:ph type="dt" sz="half" idx="10"/>
          </p:nvPr>
        </p:nvSpPr>
        <p:spPr/>
        <p:txBody>
          <a:bodyPr/>
          <a:lstStyle/>
          <a:p>
            <a:fld id="{F1108320-5101-40D0-B8BB-63480507A8C6}" type="datetimeFigureOut">
              <a:rPr lang="en-GB" smtClean="0"/>
              <a:t>18/05/2023</a:t>
            </a:fld>
            <a:endParaRPr lang="en-GB"/>
          </a:p>
        </p:txBody>
      </p:sp>
      <p:sp>
        <p:nvSpPr>
          <p:cNvPr id="5" name="Footer Placeholder 4">
            <a:extLst>
              <a:ext uri="{FF2B5EF4-FFF2-40B4-BE49-F238E27FC236}">
                <a16:creationId xmlns:a16="http://schemas.microsoft.com/office/drawing/2014/main" id="{28915758-3C31-913C-7B7A-32019B8726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3FE339-671C-EA07-4DC5-5BFE9AB6BEE2}"/>
              </a:ext>
            </a:extLst>
          </p:cNvPr>
          <p:cNvSpPr>
            <a:spLocks noGrp="1"/>
          </p:cNvSpPr>
          <p:nvPr>
            <p:ph type="sldNum" sz="quarter" idx="12"/>
          </p:nvPr>
        </p:nvSpPr>
        <p:spPr/>
        <p:txBody>
          <a:bodyPr/>
          <a:lstStyle/>
          <a:p>
            <a:fld id="{82B7EE32-CDE7-4C09-8FE8-A84B7EB0FAF1}" type="slidenum">
              <a:rPr lang="en-GB" smtClean="0"/>
              <a:t>‹#›</a:t>
            </a:fld>
            <a:endParaRPr lang="en-GB"/>
          </a:p>
        </p:txBody>
      </p:sp>
    </p:spTree>
    <p:extLst>
      <p:ext uri="{BB962C8B-B14F-4D97-AF65-F5344CB8AC3E}">
        <p14:creationId xmlns:p14="http://schemas.microsoft.com/office/powerpoint/2010/main" val="1247906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28CAC-880F-FF8D-B150-6D612B7A5FAA}"/>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C59F332-F42B-5DD7-AD94-9F28CE583D50}"/>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4B5EAC-6E28-A691-FBB9-A91D75B68DD1}"/>
              </a:ext>
            </a:extLst>
          </p:cNvPr>
          <p:cNvSpPr>
            <a:spLocks noGrp="1"/>
          </p:cNvSpPr>
          <p:nvPr>
            <p:ph type="dt" sz="half" idx="10"/>
          </p:nvPr>
        </p:nvSpPr>
        <p:spPr/>
        <p:txBody>
          <a:bodyPr/>
          <a:lstStyle/>
          <a:p>
            <a:fld id="{F1108320-5101-40D0-B8BB-63480507A8C6}" type="datetimeFigureOut">
              <a:rPr lang="en-GB" smtClean="0"/>
              <a:t>18/05/2023</a:t>
            </a:fld>
            <a:endParaRPr lang="en-GB"/>
          </a:p>
        </p:txBody>
      </p:sp>
      <p:sp>
        <p:nvSpPr>
          <p:cNvPr id="5" name="Footer Placeholder 4">
            <a:extLst>
              <a:ext uri="{FF2B5EF4-FFF2-40B4-BE49-F238E27FC236}">
                <a16:creationId xmlns:a16="http://schemas.microsoft.com/office/drawing/2014/main" id="{44A758B5-52D8-3489-1A28-7752209E1B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D39689-420A-9432-3BE6-5545C26ADF6D}"/>
              </a:ext>
            </a:extLst>
          </p:cNvPr>
          <p:cNvSpPr>
            <a:spLocks noGrp="1"/>
          </p:cNvSpPr>
          <p:nvPr>
            <p:ph type="sldNum" sz="quarter" idx="12"/>
          </p:nvPr>
        </p:nvSpPr>
        <p:spPr/>
        <p:txBody>
          <a:bodyPr/>
          <a:lstStyle/>
          <a:p>
            <a:fld id="{82B7EE32-CDE7-4C09-8FE8-A84B7EB0FAF1}" type="slidenum">
              <a:rPr lang="en-GB" smtClean="0"/>
              <a:t>‹#›</a:t>
            </a:fld>
            <a:endParaRPr lang="en-GB"/>
          </a:p>
        </p:txBody>
      </p:sp>
    </p:spTree>
    <p:extLst>
      <p:ext uri="{BB962C8B-B14F-4D97-AF65-F5344CB8AC3E}">
        <p14:creationId xmlns:p14="http://schemas.microsoft.com/office/powerpoint/2010/main" val="1463398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0C182-6C8B-B536-E32C-8EE647848F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6ABE27-FC3A-1139-BE37-B313BA2535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B958452-C025-2D68-746C-4D33A40311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10EF798-31A2-25A2-EB52-3C569651B619}"/>
              </a:ext>
            </a:extLst>
          </p:cNvPr>
          <p:cNvSpPr>
            <a:spLocks noGrp="1"/>
          </p:cNvSpPr>
          <p:nvPr>
            <p:ph type="dt" sz="half" idx="10"/>
          </p:nvPr>
        </p:nvSpPr>
        <p:spPr/>
        <p:txBody>
          <a:bodyPr/>
          <a:lstStyle/>
          <a:p>
            <a:fld id="{F1108320-5101-40D0-B8BB-63480507A8C6}" type="datetimeFigureOut">
              <a:rPr lang="en-GB" smtClean="0"/>
              <a:t>18/05/2023</a:t>
            </a:fld>
            <a:endParaRPr lang="en-GB"/>
          </a:p>
        </p:txBody>
      </p:sp>
      <p:sp>
        <p:nvSpPr>
          <p:cNvPr id="6" name="Footer Placeholder 5">
            <a:extLst>
              <a:ext uri="{FF2B5EF4-FFF2-40B4-BE49-F238E27FC236}">
                <a16:creationId xmlns:a16="http://schemas.microsoft.com/office/drawing/2014/main" id="{54C376B8-170A-39EC-477B-3E81781E52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C6395C-AAAF-20C9-B147-71605A27CFF4}"/>
              </a:ext>
            </a:extLst>
          </p:cNvPr>
          <p:cNvSpPr>
            <a:spLocks noGrp="1"/>
          </p:cNvSpPr>
          <p:nvPr>
            <p:ph type="sldNum" sz="quarter" idx="12"/>
          </p:nvPr>
        </p:nvSpPr>
        <p:spPr/>
        <p:txBody>
          <a:bodyPr/>
          <a:lstStyle/>
          <a:p>
            <a:fld id="{82B7EE32-CDE7-4C09-8FE8-A84B7EB0FAF1}" type="slidenum">
              <a:rPr lang="en-GB" smtClean="0"/>
              <a:t>‹#›</a:t>
            </a:fld>
            <a:endParaRPr lang="en-GB"/>
          </a:p>
        </p:txBody>
      </p:sp>
    </p:spTree>
    <p:extLst>
      <p:ext uri="{BB962C8B-B14F-4D97-AF65-F5344CB8AC3E}">
        <p14:creationId xmlns:p14="http://schemas.microsoft.com/office/powerpoint/2010/main" val="4156277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ADB36-0301-08E0-4AC1-6026907223BF}"/>
              </a:ext>
            </a:extLst>
          </p:cNvPr>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181865-59B7-4EE2-60FC-68197C2E46E8}"/>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74E1E3-B871-C20B-203A-7E0413BBEAD9}"/>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28A27AC-3B7C-0AF4-A8EF-419B6E2B0ECD}"/>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BCC49C-3EB5-7E80-43B9-A6D45F72E825}"/>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83F26D5-864E-2C55-4425-AB36807BBBC9}"/>
              </a:ext>
            </a:extLst>
          </p:cNvPr>
          <p:cNvSpPr>
            <a:spLocks noGrp="1"/>
          </p:cNvSpPr>
          <p:nvPr>
            <p:ph type="dt" sz="half" idx="10"/>
          </p:nvPr>
        </p:nvSpPr>
        <p:spPr/>
        <p:txBody>
          <a:bodyPr/>
          <a:lstStyle/>
          <a:p>
            <a:fld id="{F1108320-5101-40D0-B8BB-63480507A8C6}" type="datetimeFigureOut">
              <a:rPr lang="en-GB" smtClean="0"/>
              <a:t>18/05/2023</a:t>
            </a:fld>
            <a:endParaRPr lang="en-GB"/>
          </a:p>
        </p:txBody>
      </p:sp>
      <p:sp>
        <p:nvSpPr>
          <p:cNvPr id="8" name="Footer Placeholder 7">
            <a:extLst>
              <a:ext uri="{FF2B5EF4-FFF2-40B4-BE49-F238E27FC236}">
                <a16:creationId xmlns:a16="http://schemas.microsoft.com/office/drawing/2014/main" id="{182E0E75-C484-CDE8-33D2-D28DBF7DC1C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9FFC66C-32F4-AA59-96B4-1692C60CFB0A}"/>
              </a:ext>
            </a:extLst>
          </p:cNvPr>
          <p:cNvSpPr>
            <a:spLocks noGrp="1"/>
          </p:cNvSpPr>
          <p:nvPr>
            <p:ph type="sldNum" sz="quarter" idx="12"/>
          </p:nvPr>
        </p:nvSpPr>
        <p:spPr/>
        <p:txBody>
          <a:bodyPr/>
          <a:lstStyle/>
          <a:p>
            <a:fld id="{82B7EE32-CDE7-4C09-8FE8-A84B7EB0FAF1}" type="slidenum">
              <a:rPr lang="en-GB" smtClean="0"/>
              <a:t>‹#›</a:t>
            </a:fld>
            <a:endParaRPr lang="en-GB"/>
          </a:p>
        </p:txBody>
      </p:sp>
    </p:spTree>
    <p:extLst>
      <p:ext uri="{BB962C8B-B14F-4D97-AF65-F5344CB8AC3E}">
        <p14:creationId xmlns:p14="http://schemas.microsoft.com/office/powerpoint/2010/main" val="3431288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69733-EF1F-DAB0-79D1-E375F5B4652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BAA7A46-C5C3-62CC-73F5-606393990AB0}"/>
              </a:ext>
            </a:extLst>
          </p:cNvPr>
          <p:cNvSpPr>
            <a:spLocks noGrp="1"/>
          </p:cNvSpPr>
          <p:nvPr>
            <p:ph type="dt" sz="half" idx="10"/>
          </p:nvPr>
        </p:nvSpPr>
        <p:spPr/>
        <p:txBody>
          <a:bodyPr/>
          <a:lstStyle/>
          <a:p>
            <a:fld id="{F1108320-5101-40D0-B8BB-63480507A8C6}" type="datetimeFigureOut">
              <a:rPr lang="en-GB" smtClean="0"/>
              <a:t>18/05/2023</a:t>
            </a:fld>
            <a:endParaRPr lang="en-GB"/>
          </a:p>
        </p:txBody>
      </p:sp>
      <p:sp>
        <p:nvSpPr>
          <p:cNvPr id="4" name="Footer Placeholder 3">
            <a:extLst>
              <a:ext uri="{FF2B5EF4-FFF2-40B4-BE49-F238E27FC236}">
                <a16:creationId xmlns:a16="http://schemas.microsoft.com/office/drawing/2014/main" id="{D9390BB3-C02E-93EB-E77E-3C80609F6CD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789D1CF-5667-CFC5-5E86-B83E6C6D1C39}"/>
              </a:ext>
            </a:extLst>
          </p:cNvPr>
          <p:cNvSpPr>
            <a:spLocks noGrp="1"/>
          </p:cNvSpPr>
          <p:nvPr>
            <p:ph type="sldNum" sz="quarter" idx="12"/>
          </p:nvPr>
        </p:nvSpPr>
        <p:spPr/>
        <p:txBody>
          <a:bodyPr/>
          <a:lstStyle/>
          <a:p>
            <a:fld id="{82B7EE32-CDE7-4C09-8FE8-A84B7EB0FAF1}" type="slidenum">
              <a:rPr lang="en-GB" smtClean="0"/>
              <a:t>‹#›</a:t>
            </a:fld>
            <a:endParaRPr lang="en-GB"/>
          </a:p>
        </p:txBody>
      </p:sp>
    </p:spTree>
    <p:extLst>
      <p:ext uri="{BB962C8B-B14F-4D97-AF65-F5344CB8AC3E}">
        <p14:creationId xmlns:p14="http://schemas.microsoft.com/office/powerpoint/2010/main" val="1617918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EFE8F3-E4F1-5A27-84AD-A5D7765D6CBD}"/>
              </a:ext>
            </a:extLst>
          </p:cNvPr>
          <p:cNvSpPr>
            <a:spLocks noGrp="1"/>
          </p:cNvSpPr>
          <p:nvPr>
            <p:ph type="dt" sz="half" idx="10"/>
          </p:nvPr>
        </p:nvSpPr>
        <p:spPr/>
        <p:txBody>
          <a:bodyPr/>
          <a:lstStyle/>
          <a:p>
            <a:fld id="{F1108320-5101-40D0-B8BB-63480507A8C6}" type="datetimeFigureOut">
              <a:rPr lang="en-GB" smtClean="0"/>
              <a:t>18/05/2023</a:t>
            </a:fld>
            <a:endParaRPr lang="en-GB"/>
          </a:p>
        </p:txBody>
      </p:sp>
      <p:sp>
        <p:nvSpPr>
          <p:cNvPr id="3" name="Footer Placeholder 2">
            <a:extLst>
              <a:ext uri="{FF2B5EF4-FFF2-40B4-BE49-F238E27FC236}">
                <a16:creationId xmlns:a16="http://schemas.microsoft.com/office/drawing/2014/main" id="{6DE02127-B07A-56F4-309D-D76EC6E3AAA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A42ECE-CD13-101E-BA02-A44D20D2CF1D}"/>
              </a:ext>
            </a:extLst>
          </p:cNvPr>
          <p:cNvSpPr>
            <a:spLocks noGrp="1"/>
          </p:cNvSpPr>
          <p:nvPr>
            <p:ph type="sldNum" sz="quarter" idx="12"/>
          </p:nvPr>
        </p:nvSpPr>
        <p:spPr/>
        <p:txBody>
          <a:bodyPr/>
          <a:lstStyle/>
          <a:p>
            <a:fld id="{82B7EE32-CDE7-4C09-8FE8-A84B7EB0FAF1}" type="slidenum">
              <a:rPr lang="en-GB" smtClean="0"/>
              <a:t>‹#›</a:t>
            </a:fld>
            <a:endParaRPr lang="en-GB"/>
          </a:p>
        </p:txBody>
      </p:sp>
    </p:spTree>
    <p:extLst>
      <p:ext uri="{BB962C8B-B14F-4D97-AF65-F5344CB8AC3E}">
        <p14:creationId xmlns:p14="http://schemas.microsoft.com/office/powerpoint/2010/main" val="3997049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947D0-7CC4-8CD6-C0D3-4E4FEE01B5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B09DE9C-5824-EA81-DE42-FBCA905F0286}"/>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B410316-108B-5527-51DD-F415A0F4010B}"/>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8A46D3-6688-63CD-46AA-4872ACC02FE8}"/>
              </a:ext>
            </a:extLst>
          </p:cNvPr>
          <p:cNvSpPr>
            <a:spLocks noGrp="1"/>
          </p:cNvSpPr>
          <p:nvPr>
            <p:ph type="dt" sz="half" idx="10"/>
          </p:nvPr>
        </p:nvSpPr>
        <p:spPr/>
        <p:txBody>
          <a:bodyPr/>
          <a:lstStyle/>
          <a:p>
            <a:fld id="{F1108320-5101-40D0-B8BB-63480507A8C6}" type="datetimeFigureOut">
              <a:rPr lang="en-GB" smtClean="0"/>
              <a:t>18/05/2023</a:t>
            </a:fld>
            <a:endParaRPr lang="en-GB"/>
          </a:p>
        </p:txBody>
      </p:sp>
      <p:sp>
        <p:nvSpPr>
          <p:cNvPr id="6" name="Footer Placeholder 5">
            <a:extLst>
              <a:ext uri="{FF2B5EF4-FFF2-40B4-BE49-F238E27FC236}">
                <a16:creationId xmlns:a16="http://schemas.microsoft.com/office/drawing/2014/main" id="{3B35EF37-8BE4-6AAC-8C34-3969ED7B94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4711ED-414F-B79D-528B-CB374EAE72BB}"/>
              </a:ext>
            </a:extLst>
          </p:cNvPr>
          <p:cNvSpPr>
            <a:spLocks noGrp="1"/>
          </p:cNvSpPr>
          <p:nvPr>
            <p:ph type="sldNum" sz="quarter" idx="12"/>
          </p:nvPr>
        </p:nvSpPr>
        <p:spPr/>
        <p:txBody>
          <a:bodyPr/>
          <a:lstStyle/>
          <a:p>
            <a:fld id="{82B7EE32-CDE7-4C09-8FE8-A84B7EB0FAF1}" type="slidenum">
              <a:rPr lang="en-GB" smtClean="0"/>
              <a:t>‹#›</a:t>
            </a:fld>
            <a:endParaRPr lang="en-GB"/>
          </a:p>
        </p:txBody>
      </p:sp>
    </p:spTree>
    <p:extLst>
      <p:ext uri="{BB962C8B-B14F-4D97-AF65-F5344CB8AC3E}">
        <p14:creationId xmlns:p14="http://schemas.microsoft.com/office/powerpoint/2010/main" val="2723078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C9BC-BF92-7258-AA0E-929B533906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CE32386-455D-386C-7F48-725A05C393C0}"/>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a:p>
        </p:txBody>
      </p:sp>
      <p:sp>
        <p:nvSpPr>
          <p:cNvPr id="4" name="Text Placeholder 3">
            <a:extLst>
              <a:ext uri="{FF2B5EF4-FFF2-40B4-BE49-F238E27FC236}">
                <a16:creationId xmlns:a16="http://schemas.microsoft.com/office/drawing/2014/main" id="{B0735FE4-59EB-DE53-C70C-B97C4ED51AB5}"/>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0EC3D0-8BF4-47DF-1880-B23A17A6F695}"/>
              </a:ext>
            </a:extLst>
          </p:cNvPr>
          <p:cNvSpPr>
            <a:spLocks noGrp="1"/>
          </p:cNvSpPr>
          <p:nvPr>
            <p:ph type="dt" sz="half" idx="10"/>
          </p:nvPr>
        </p:nvSpPr>
        <p:spPr/>
        <p:txBody>
          <a:bodyPr/>
          <a:lstStyle/>
          <a:p>
            <a:fld id="{F1108320-5101-40D0-B8BB-63480507A8C6}" type="datetimeFigureOut">
              <a:rPr lang="en-GB" smtClean="0"/>
              <a:t>18/05/2023</a:t>
            </a:fld>
            <a:endParaRPr lang="en-GB"/>
          </a:p>
        </p:txBody>
      </p:sp>
      <p:sp>
        <p:nvSpPr>
          <p:cNvPr id="6" name="Footer Placeholder 5">
            <a:extLst>
              <a:ext uri="{FF2B5EF4-FFF2-40B4-BE49-F238E27FC236}">
                <a16:creationId xmlns:a16="http://schemas.microsoft.com/office/drawing/2014/main" id="{97EDD357-2A12-C04B-5B01-14876E44B7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D64B5A-CCD4-DE1B-0748-7F1733E1D439}"/>
              </a:ext>
            </a:extLst>
          </p:cNvPr>
          <p:cNvSpPr>
            <a:spLocks noGrp="1"/>
          </p:cNvSpPr>
          <p:nvPr>
            <p:ph type="sldNum" sz="quarter" idx="12"/>
          </p:nvPr>
        </p:nvSpPr>
        <p:spPr/>
        <p:txBody>
          <a:bodyPr/>
          <a:lstStyle/>
          <a:p>
            <a:fld id="{82B7EE32-CDE7-4C09-8FE8-A84B7EB0FAF1}" type="slidenum">
              <a:rPr lang="en-GB" smtClean="0"/>
              <a:t>‹#›</a:t>
            </a:fld>
            <a:endParaRPr lang="en-GB"/>
          </a:p>
        </p:txBody>
      </p:sp>
    </p:spTree>
    <p:extLst>
      <p:ext uri="{BB962C8B-B14F-4D97-AF65-F5344CB8AC3E}">
        <p14:creationId xmlns:p14="http://schemas.microsoft.com/office/powerpoint/2010/main" val="3314422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CD4026-F9B6-A6D1-0622-DA05488BFDE5}"/>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32C19C3-A967-8F66-F222-3DB28FEB77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1BF969-EC65-EE22-AB8D-51988547965E}"/>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108320-5101-40D0-B8BB-63480507A8C6}" type="datetimeFigureOut">
              <a:rPr lang="en-GB" smtClean="0"/>
              <a:t>18/05/2023</a:t>
            </a:fld>
            <a:endParaRPr lang="en-GB"/>
          </a:p>
        </p:txBody>
      </p:sp>
      <p:sp>
        <p:nvSpPr>
          <p:cNvPr id="5" name="Footer Placeholder 4">
            <a:extLst>
              <a:ext uri="{FF2B5EF4-FFF2-40B4-BE49-F238E27FC236}">
                <a16:creationId xmlns:a16="http://schemas.microsoft.com/office/drawing/2014/main" id="{D878F26F-D286-4A25-7ED5-5C6D6547AAF7}"/>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D111F2F-4BCA-FEB1-CF85-2D0DD3B60715}"/>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B7EE32-CDE7-4C09-8FE8-A84B7EB0FAF1}" type="slidenum">
              <a:rPr lang="en-GB" smtClean="0"/>
              <a:t>‹#›</a:t>
            </a:fld>
            <a:endParaRPr lang="en-GB"/>
          </a:p>
        </p:txBody>
      </p:sp>
    </p:spTree>
    <p:extLst>
      <p:ext uri="{BB962C8B-B14F-4D97-AF65-F5344CB8AC3E}">
        <p14:creationId xmlns:p14="http://schemas.microsoft.com/office/powerpoint/2010/main" val="4100087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ellcomecollection.org/works/v5vw2chk"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wellcomecollection.org/works/ugjgug47" TargetMode="Externa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hyperlink" Target="https://wellcomecollection.org/works/c7mppxf7"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https://wellcomecollection.org/works/syw6a4fc" TargetMode="Externa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hyperlink" Target="https://wellcomecollection.org/works/f8f4u9fm"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hyperlink" Target="https://wellcomecollection.org/works/x4f2nrmw" TargetMode="Externa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s://wellcomecollection.org/works/g6z7qb9s" TargetMode="Externa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hyperlink" Target="https://wellcomecollection.org/works/twk7zcjf"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hyperlink" Target="https://wellcomecollection.org/works/ra85gnqw" TargetMode="External"/><Relationship Id="rId4" Type="http://schemas.openxmlformats.org/officeDocument/2006/relationships/hyperlink" Target="https://wellcomecollection.org/works/kzxm57b3" TargetMode="Externa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ell line derived from a human colon cancer. This cell line (Caco 2) provides a good model for human intestinal mucosa. Tight junctions form between the cells and can be seen in blue. The actin cytoskeleton can be seen in green and the nuclei in red.">
            <a:extLst>
              <a:ext uri="{FF2B5EF4-FFF2-40B4-BE49-F238E27FC236}">
                <a16:creationId xmlns:a16="http://schemas.microsoft.com/office/drawing/2014/main" id="{A4B9CC83-AD9C-FD84-8B36-3EF9A60811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989"/>
          <a:stretch/>
        </p:blipFill>
        <p:spPr bwMode="auto">
          <a:xfrm>
            <a:off x="178769" y="915722"/>
            <a:ext cx="6096000" cy="53651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146F916-51FF-7472-C9C9-AD1A7A2A97F2}"/>
              </a:ext>
            </a:extLst>
          </p:cNvPr>
          <p:cNvSpPr txBox="1"/>
          <p:nvPr/>
        </p:nvSpPr>
        <p:spPr>
          <a:xfrm>
            <a:off x="85265" y="6280895"/>
            <a:ext cx="6096000" cy="276999"/>
          </a:xfrm>
          <a:prstGeom prst="rect">
            <a:avLst/>
          </a:prstGeom>
          <a:noFill/>
        </p:spPr>
        <p:txBody>
          <a:bodyPr wrap="square">
            <a:spAutoFit/>
          </a:bodyPr>
          <a:lstStyle/>
          <a:p>
            <a:pPr algn="l"/>
            <a:r>
              <a:rPr lang="en-GB" sz="1200" b="0" i="0" dirty="0">
                <a:solidFill>
                  <a:schemeClr val="bg1">
                    <a:lumMod val="65000"/>
                  </a:schemeClr>
                </a:solidFill>
                <a:effectLst/>
              </a:rPr>
              <a:t>Human colon cancer cell line </a:t>
            </a:r>
            <a:r>
              <a:rPr lang="en-GB" sz="1200" dirty="0">
                <a:solidFill>
                  <a:schemeClr val="bg1">
                    <a:lumMod val="65000"/>
                  </a:schemeClr>
                </a:solidFill>
              </a:rPr>
              <a:t>-</a:t>
            </a:r>
            <a:r>
              <a:rPr lang="en-GB" sz="1200" b="0" i="0" dirty="0">
                <a:solidFill>
                  <a:schemeClr val="bg1">
                    <a:lumMod val="65000"/>
                  </a:schemeClr>
                </a:solidFill>
                <a:effectLst/>
              </a:rPr>
              <a:t> </a:t>
            </a:r>
            <a:r>
              <a:rPr lang="en-GB" sz="1200" b="0" i="0" u="sng" dirty="0">
                <a:solidFill>
                  <a:schemeClr val="bg1">
                    <a:lumMod val="65000"/>
                  </a:schemeClr>
                </a:solidFill>
                <a:effectLst/>
                <a:hlinkClick r:id="rId3">
                  <a:extLst>
                    <a:ext uri="{A12FA001-AC4F-418D-AE19-62706E023703}">
                      <ahyp:hlinkClr xmlns:ahyp="http://schemas.microsoft.com/office/drawing/2018/hyperlinkcolor" val="tx"/>
                    </a:ext>
                  </a:extLst>
                </a:hlinkClick>
              </a:rPr>
              <a:t>S. Schuller</a:t>
            </a:r>
            <a:endParaRPr lang="en-GB" sz="1200" b="0" i="0" dirty="0">
              <a:solidFill>
                <a:schemeClr val="bg1">
                  <a:lumMod val="65000"/>
                </a:schemeClr>
              </a:solidFill>
              <a:effectLst/>
            </a:endParaRPr>
          </a:p>
        </p:txBody>
      </p:sp>
      <p:pic>
        <p:nvPicPr>
          <p:cNvPr id="1030" name="Picture 6" descr="Colour-enhanced image of human colon cancer cells in culture.">
            <a:extLst>
              <a:ext uri="{FF2B5EF4-FFF2-40B4-BE49-F238E27FC236}">
                <a16:creationId xmlns:a16="http://schemas.microsoft.com/office/drawing/2014/main" id="{BC844975-E19F-B466-96C1-DA006C9AA66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35" r="12004"/>
          <a:stretch/>
        </p:blipFill>
        <p:spPr bwMode="auto">
          <a:xfrm>
            <a:off x="6388286" y="954471"/>
            <a:ext cx="5624945" cy="463434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454F034-8080-5BFE-5D62-D996779F5681}"/>
              </a:ext>
            </a:extLst>
          </p:cNvPr>
          <p:cNvSpPr txBox="1"/>
          <p:nvPr/>
        </p:nvSpPr>
        <p:spPr>
          <a:xfrm>
            <a:off x="6368273" y="5550067"/>
            <a:ext cx="6096000" cy="276999"/>
          </a:xfrm>
          <a:prstGeom prst="rect">
            <a:avLst/>
          </a:prstGeom>
          <a:noFill/>
        </p:spPr>
        <p:txBody>
          <a:bodyPr wrap="square">
            <a:spAutoFit/>
          </a:bodyPr>
          <a:lstStyle/>
          <a:p>
            <a:pPr algn="l"/>
            <a:r>
              <a:rPr lang="en-GB" sz="1200" b="0" i="0" dirty="0">
                <a:solidFill>
                  <a:schemeClr val="bg1">
                    <a:lumMod val="65000"/>
                  </a:schemeClr>
                </a:solidFill>
                <a:effectLst/>
              </a:rPr>
              <a:t>Human colon cancer cells - </a:t>
            </a:r>
            <a:r>
              <a:rPr lang="en-GB" sz="1200" b="0" i="0" u="sng" dirty="0">
                <a:solidFill>
                  <a:schemeClr val="bg1">
                    <a:lumMod val="65000"/>
                  </a:schemeClr>
                </a:solidFill>
                <a:effectLst/>
                <a:hlinkClick r:id="rId5">
                  <a:extLst>
                    <a:ext uri="{A12FA001-AC4F-418D-AE19-62706E023703}">
                      <ahyp:hlinkClr xmlns:ahyp="http://schemas.microsoft.com/office/drawing/2018/hyperlinkcolor" val="tx"/>
                    </a:ext>
                  </a:extLst>
                </a:hlinkClick>
              </a:rPr>
              <a:t>Annie Cavanagh</a:t>
            </a:r>
            <a:endParaRPr lang="en-GB" sz="1200" b="0" i="0" dirty="0">
              <a:solidFill>
                <a:schemeClr val="bg1">
                  <a:lumMod val="65000"/>
                </a:schemeClr>
              </a:solidFill>
              <a:effectLst/>
            </a:endParaRPr>
          </a:p>
        </p:txBody>
      </p:sp>
      <p:sp>
        <p:nvSpPr>
          <p:cNvPr id="9" name="Rectangle 8">
            <a:extLst>
              <a:ext uri="{FF2B5EF4-FFF2-40B4-BE49-F238E27FC236}">
                <a16:creationId xmlns:a16="http://schemas.microsoft.com/office/drawing/2014/main" id="{780FF8C7-6D76-1A45-DE46-39F692C17D28}"/>
              </a:ext>
            </a:extLst>
          </p:cNvPr>
          <p:cNvSpPr/>
          <p:nvPr/>
        </p:nvSpPr>
        <p:spPr>
          <a:xfrm>
            <a:off x="0" y="121902"/>
            <a:ext cx="7108035" cy="707886"/>
          </a:xfrm>
          <a:prstGeom prst="rect">
            <a:avLst/>
          </a:prstGeom>
          <a:noFill/>
        </p:spPr>
        <p:txBody>
          <a:bodyPr wrap="none" lIns="91440" tIns="45720" rIns="91440" bIns="45720">
            <a:spAutoFit/>
          </a:bodyPr>
          <a:lstStyle/>
          <a:p>
            <a:pPr algn="ctr"/>
            <a:r>
              <a:rPr lang="en-GB"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Cells: What can go wrong… </a:t>
            </a:r>
          </a:p>
        </p:txBody>
      </p:sp>
      <p:sp>
        <p:nvSpPr>
          <p:cNvPr id="10" name="TextBox 9">
            <a:extLst>
              <a:ext uri="{FF2B5EF4-FFF2-40B4-BE49-F238E27FC236}">
                <a16:creationId xmlns:a16="http://schemas.microsoft.com/office/drawing/2014/main" id="{8FF8844A-2041-5E0E-CE15-297C5EFB263A}"/>
              </a:ext>
            </a:extLst>
          </p:cNvPr>
          <p:cNvSpPr txBox="1"/>
          <p:nvPr/>
        </p:nvSpPr>
        <p:spPr>
          <a:xfrm>
            <a:off x="9977785" y="5543958"/>
            <a:ext cx="6096000" cy="461665"/>
          </a:xfrm>
          <a:prstGeom prst="rect">
            <a:avLst/>
          </a:prstGeom>
          <a:noFill/>
        </p:spPr>
        <p:txBody>
          <a:bodyPr wrap="square">
            <a:spAutoFit/>
          </a:bodyPr>
          <a:lstStyle/>
          <a:p>
            <a:pPr algn="l"/>
            <a:r>
              <a:rPr lang="en-GB" sz="1200" b="1" i="0" dirty="0">
                <a:solidFill>
                  <a:schemeClr val="bg1">
                    <a:lumMod val="65000"/>
                  </a:schemeClr>
                </a:solidFill>
                <a:effectLst/>
              </a:rPr>
              <a:t>Microscope images: </a:t>
            </a:r>
          </a:p>
          <a:p>
            <a:pPr algn="l"/>
            <a:r>
              <a:rPr lang="en-GB" sz="1200" b="1" u="sng" dirty="0" err="1">
                <a:solidFill>
                  <a:schemeClr val="bg1">
                    <a:lumMod val="65000"/>
                  </a:schemeClr>
                </a:solidFill>
              </a:rPr>
              <a:t>Wellcome</a:t>
            </a:r>
            <a:r>
              <a:rPr lang="en-GB" sz="1200" b="1" u="sng" dirty="0">
                <a:solidFill>
                  <a:schemeClr val="bg1">
                    <a:lumMod val="65000"/>
                  </a:schemeClr>
                </a:solidFill>
              </a:rPr>
              <a:t> -  </a:t>
            </a:r>
            <a:r>
              <a:rPr lang="en-GB" sz="1200" u="sng" dirty="0">
                <a:solidFill>
                  <a:schemeClr val="bg1">
                    <a:lumMod val="65000"/>
                  </a:schemeClr>
                </a:solidFill>
              </a:rPr>
              <a:t>CC BY 4.0</a:t>
            </a:r>
            <a:endParaRPr lang="en-GB" sz="1200" b="0" i="0" dirty="0">
              <a:solidFill>
                <a:schemeClr val="bg1">
                  <a:lumMod val="65000"/>
                </a:schemeClr>
              </a:solidFill>
              <a:effectLst/>
            </a:endParaRPr>
          </a:p>
        </p:txBody>
      </p:sp>
    </p:spTree>
    <p:extLst>
      <p:ext uri="{BB962C8B-B14F-4D97-AF65-F5344CB8AC3E}">
        <p14:creationId xmlns:p14="http://schemas.microsoft.com/office/powerpoint/2010/main" val="791757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 deconvolved wide-field fluorescence microscope image of human HeLa cancer cell undergoing cytokinesis. The chromosomes are white, and the microtubules of the cytoskeleton show up purple.">
            <a:extLst>
              <a:ext uri="{FF2B5EF4-FFF2-40B4-BE49-F238E27FC236}">
                <a16:creationId xmlns:a16="http://schemas.microsoft.com/office/drawing/2014/main" id="{A49D21A6-843A-05FC-448E-1B9EEC5575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745" y="227598"/>
            <a:ext cx="6096000" cy="6019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EF5AA18-5E5C-6295-0125-8EF85CE1ABF6}"/>
              </a:ext>
            </a:extLst>
          </p:cNvPr>
          <p:cNvSpPr txBox="1"/>
          <p:nvPr/>
        </p:nvSpPr>
        <p:spPr>
          <a:xfrm>
            <a:off x="159086" y="6278670"/>
            <a:ext cx="6096000" cy="276999"/>
          </a:xfrm>
          <a:prstGeom prst="rect">
            <a:avLst/>
          </a:prstGeom>
          <a:noFill/>
        </p:spPr>
        <p:txBody>
          <a:bodyPr wrap="square">
            <a:spAutoFit/>
          </a:bodyPr>
          <a:lstStyle/>
          <a:p>
            <a:pPr algn="l"/>
            <a:r>
              <a:rPr lang="en-GB" sz="1200" b="0" i="0" dirty="0">
                <a:solidFill>
                  <a:schemeClr val="bg1">
                    <a:lumMod val="65000"/>
                  </a:schemeClr>
                </a:solidFill>
                <a:effectLst/>
                <a:latin typeface="Arial" panose="020B0604020202020204" pitchFamily="34" charset="0"/>
                <a:cs typeface="Arial" panose="020B0604020202020204" pitchFamily="34" charset="0"/>
              </a:rPr>
              <a:t>Human HeLa cancer cells, cytokinesis</a:t>
            </a:r>
            <a:r>
              <a:rPr lang="en-GB" sz="1200" dirty="0">
                <a:solidFill>
                  <a:schemeClr val="bg1">
                    <a:lumMod val="65000"/>
                  </a:schemeClr>
                </a:solidFill>
                <a:latin typeface="Arial" panose="020B0604020202020204" pitchFamily="34" charset="0"/>
                <a:cs typeface="Arial" panose="020B0604020202020204" pitchFamily="34" charset="0"/>
              </a:rPr>
              <a:t> - </a:t>
            </a:r>
            <a:r>
              <a:rPr lang="en-GB" sz="1200" b="0" i="0" u="sng" dirty="0">
                <a:solidFill>
                  <a:schemeClr val="bg1">
                    <a:lumMod val="65000"/>
                  </a:schemeClr>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Paul Andrews/Univ. Dundee</a:t>
            </a:r>
            <a:endParaRPr lang="en-GB" sz="1200" b="0" i="0" dirty="0">
              <a:solidFill>
                <a:schemeClr val="tx1">
                  <a:lumMod val="65000"/>
                  <a:lumOff val="35000"/>
                </a:schemeClr>
              </a:solidFill>
              <a:effectLst/>
              <a:latin typeface="Arial" panose="020B0604020202020204" pitchFamily="34" charset="0"/>
              <a:cs typeface="Arial" panose="020B0604020202020204" pitchFamily="34" charset="0"/>
            </a:endParaRPr>
          </a:p>
        </p:txBody>
      </p:sp>
      <p:pic>
        <p:nvPicPr>
          <p:cNvPr id="2052" name="Picture 4" descr="Fluorescent osteoblast cells - osteoblasts originate in bone marrow and contribute to the production of new bone. These cells build up the matrix of bone structure and as bone is continually being reabsorbed and regenerated these are very crucial cells. Osteoblasts make up bone and osteoclasts break it down. This image shows the osteoblasts cells fluorescently labeled with Alexafluor 488 that stains alpha tubulin (green) and phalloidin marking the actin (purple) and DAPI highlighting the nucleus (yellow).">
            <a:extLst>
              <a:ext uri="{FF2B5EF4-FFF2-40B4-BE49-F238E27FC236}">
                <a16:creationId xmlns:a16="http://schemas.microsoft.com/office/drawing/2014/main" id="{A6136433-CA16-DB4B-32F4-A238C9F44D8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50" r="6250"/>
          <a:stretch/>
        </p:blipFill>
        <p:spPr bwMode="auto">
          <a:xfrm>
            <a:off x="6454017" y="981156"/>
            <a:ext cx="5737983" cy="451268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AED97C7-EFF0-4FEE-C6AC-6ECC880FA6F0}"/>
              </a:ext>
            </a:extLst>
          </p:cNvPr>
          <p:cNvSpPr txBox="1"/>
          <p:nvPr/>
        </p:nvSpPr>
        <p:spPr>
          <a:xfrm>
            <a:off x="6310745" y="5493840"/>
            <a:ext cx="6096000" cy="276999"/>
          </a:xfrm>
          <a:prstGeom prst="rect">
            <a:avLst/>
          </a:prstGeom>
          <a:noFill/>
        </p:spPr>
        <p:txBody>
          <a:bodyPr wrap="square">
            <a:spAutoFit/>
          </a:bodyPr>
          <a:lstStyle/>
          <a:p>
            <a:pPr algn="l"/>
            <a:r>
              <a:rPr lang="en-GB" sz="1200" b="0" i="0" dirty="0">
                <a:solidFill>
                  <a:schemeClr val="bg1">
                    <a:lumMod val="65000"/>
                  </a:schemeClr>
                </a:solidFill>
                <a:effectLst/>
                <a:latin typeface="Arial" panose="020B0604020202020204" pitchFamily="34" charset="0"/>
                <a:cs typeface="Arial" panose="020B0604020202020204" pitchFamily="34" charset="0"/>
              </a:rPr>
              <a:t>Osteoblasts - K</a:t>
            </a:r>
            <a:r>
              <a:rPr lang="en-GB" sz="1200" b="0" i="0" u="sng" dirty="0">
                <a:solidFill>
                  <a:schemeClr val="bg1">
                    <a:lumMod val="65000"/>
                  </a:schemeClr>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evin Mackenzie, University of Aberdeen</a:t>
            </a:r>
            <a:endParaRPr lang="en-GB" sz="1200" b="0" i="0" dirty="0">
              <a:solidFill>
                <a:schemeClr val="bg1">
                  <a:lumMod val="65000"/>
                </a:schemeClr>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FD0EDD5-9685-6E00-A46F-142C446FED45}"/>
              </a:ext>
            </a:extLst>
          </p:cNvPr>
          <p:cNvSpPr/>
          <p:nvPr/>
        </p:nvSpPr>
        <p:spPr>
          <a:xfrm>
            <a:off x="159086" y="189452"/>
            <a:ext cx="10841429" cy="707886"/>
          </a:xfrm>
          <a:prstGeom prst="rect">
            <a:avLst/>
          </a:prstGeom>
          <a:noFill/>
        </p:spPr>
        <p:txBody>
          <a:bodyPr wrap="none" lIns="91440" tIns="45720" rIns="91440" bIns="45720">
            <a:spAutoFit/>
          </a:bodyPr>
          <a:lstStyle/>
          <a:p>
            <a:pPr algn="ctr"/>
            <a:r>
              <a:rPr lang="en-GB"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Get inspired: quickly doodle a colourful cell</a:t>
            </a:r>
            <a:endParaRPr lang="en-GB"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4885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onfocal micrograph of fluorescently labelled HeLa cells. Nuclei are labelled in blue, tubulin in green and actin fibres in red.">
            <a:extLst>
              <a:ext uri="{FF2B5EF4-FFF2-40B4-BE49-F238E27FC236}">
                <a16:creationId xmlns:a16="http://schemas.microsoft.com/office/drawing/2014/main" id="{6527D1AA-4EAA-0438-BE26-D3E15D392A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886" r="3864"/>
          <a:stretch/>
        </p:blipFill>
        <p:spPr bwMode="auto">
          <a:xfrm>
            <a:off x="90053" y="996069"/>
            <a:ext cx="6005947" cy="52116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22C41A6-66B7-12F6-863D-60AB390768C7}"/>
              </a:ext>
            </a:extLst>
          </p:cNvPr>
          <p:cNvSpPr txBox="1"/>
          <p:nvPr/>
        </p:nvSpPr>
        <p:spPr>
          <a:xfrm>
            <a:off x="83127" y="6277966"/>
            <a:ext cx="6096000" cy="276999"/>
          </a:xfrm>
          <a:prstGeom prst="rect">
            <a:avLst/>
          </a:prstGeom>
          <a:noFill/>
        </p:spPr>
        <p:txBody>
          <a:bodyPr wrap="square">
            <a:spAutoFit/>
          </a:bodyPr>
          <a:lstStyle/>
          <a:p>
            <a:pPr algn="l"/>
            <a:r>
              <a:rPr lang="en-GB" sz="1200" b="0" i="0" dirty="0">
                <a:solidFill>
                  <a:schemeClr val="bg1">
                    <a:lumMod val="65000"/>
                  </a:schemeClr>
                </a:solidFill>
                <a:effectLst/>
                <a:latin typeface="Arial" panose="020B0604020202020204" pitchFamily="34" charset="0"/>
                <a:cs typeface="Arial" panose="020B0604020202020204" pitchFamily="34" charset="0"/>
              </a:rPr>
              <a:t>HeLa cells</a:t>
            </a:r>
            <a:r>
              <a:rPr lang="en-GB" sz="1200" dirty="0">
                <a:solidFill>
                  <a:schemeClr val="bg1">
                    <a:lumMod val="65000"/>
                  </a:schemeClr>
                </a:solidFill>
                <a:latin typeface="Arial" panose="020B0604020202020204" pitchFamily="34" charset="0"/>
                <a:cs typeface="Arial" panose="020B0604020202020204" pitchFamily="34" charset="0"/>
              </a:rPr>
              <a:t> - </a:t>
            </a:r>
            <a:r>
              <a:rPr lang="en-GB" sz="1200" b="0" i="0" u="sng" dirty="0">
                <a:solidFill>
                  <a:schemeClr val="bg1">
                    <a:lumMod val="65000"/>
                  </a:schemeClr>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Kevin Mackenzie, University of Aberdeen</a:t>
            </a:r>
            <a:endParaRPr lang="en-GB" b="0" i="0" dirty="0">
              <a:solidFill>
                <a:schemeClr val="bg1">
                  <a:lumMod val="65000"/>
                </a:schemeClr>
              </a:solidFill>
              <a:effectLst/>
              <a:latin typeface="Arial" panose="020B0604020202020204" pitchFamily="34" charset="0"/>
              <a:cs typeface="Arial" panose="020B0604020202020204" pitchFamily="34" charset="0"/>
            </a:endParaRPr>
          </a:p>
        </p:txBody>
      </p:sp>
      <p:pic>
        <p:nvPicPr>
          <p:cNvPr id="3076" name="Picture 4" descr="Brain cancer stem cells stained for vimentin (red).">
            <a:extLst>
              <a:ext uri="{FF2B5EF4-FFF2-40B4-BE49-F238E27FC236}">
                <a16:creationId xmlns:a16="http://schemas.microsoft.com/office/drawing/2014/main" id="{5380C301-CA04-4280-FEEB-AFDFE8FFCEB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841"/>
          <a:stretch/>
        </p:blipFill>
        <p:spPr bwMode="auto">
          <a:xfrm>
            <a:off x="6179127" y="1018101"/>
            <a:ext cx="5922820" cy="45910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250811B-5BDE-BF65-6E27-EAFAEE6EA260}"/>
              </a:ext>
            </a:extLst>
          </p:cNvPr>
          <p:cNvSpPr txBox="1"/>
          <p:nvPr/>
        </p:nvSpPr>
        <p:spPr>
          <a:xfrm>
            <a:off x="6435436" y="5609151"/>
            <a:ext cx="6096000" cy="276999"/>
          </a:xfrm>
          <a:prstGeom prst="rect">
            <a:avLst/>
          </a:prstGeom>
          <a:noFill/>
        </p:spPr>
        <p:txBody>
          <a:bodyPr wrap="square">
            <a:spAutoFit/>
          </a:bodyPr>
          <a:lstStyle/>
          <a:p>
            <a:pPr algn="l"/>
            <a:r>
              <a:rPr lang="en-GB" sz="1200" b="1" dirty="0">
                <a:solidFill>
                  <a:schemeClr val="bg1">
                    <a:lumMod val="65000"/>
                  </a:schemeClr>
                </a:solidFill>
                <a:latin typeface="Arial" panose="020B0604020202020204" pitchFamily="34" charset="0"/>
                <a:cs typeface="Arial" panose="020B0604020202020204" pitchFamily="34" charset="0"/>
              </a:rPr>
              <a:t>B</a:t>
            </a:r>
            <a:r>
              <a:rPr lang="en-GB" sz="1200" b="0" i="0" dirty="0">
                <a:solidFill>
                  <a:schemeClr val="bg1">
                    <a:lumMod val="65000"/>
                  </a:schemeClr>
                </a:solidFill>
                <a:effectLst/>
                <a:latin typeface="Arial" panose="020B0604020202020204" pitchFamily="34" charset="0"/>
                <a:cs typeface="Arial" panose="020B0604020202020204" pitchFamily="34" charset="0"/>
              </a:rPr>
              <a:t>rain cancer stem cells stained for vimentin (red) - </a:t>
            </a:r>
            <a:r>
              <a:rPr lang="en-GB" sz="1200" u="sng" dirty="0">
                <a:solidFill>
                  <a:schemeClr val="bg1">
                    <a:lumMod val="65000"/>
                  </a:schemeClr>
                </a:solidFill>
                <a:latin typeface="Arial" panose="020B0604020202020204" pitchFamily="34" charset="0"/>
                <a:cs typeface="Arial" panose="020B0604020202020204" pitchFamily="34" charset="0"/>
              </a:rPr>
              <a:t>Steven Pollard</a:t>
            </a:r>
            <a:endParaRPr lang="en-GB" sz="1200" b="0" i="0" dirty="0">
              <a:solidFill>
                <a:schemeClr val="bg1">
                  <a:lumMod val="65000"/>
                </a:schemeClr>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C6AA4814-06E9-8AA5-6AB1-E1612FCE10E9}"/>
              </a:ext>
            </a:extLst>
          </p:cNvPr>
          <p:cNvSpPr/>
          <p:nvPr/>
        </p:nvSpPr>
        <p:spPr>
          <a:xfrm>
            <a:off x="90053" y="144036"/>
            <a:ext cx="8276625" cy="707886"/>
          </a:xfrm>
          <a:prstGeom prst="rect">
            <a:avLst/>
          </a:prstGeom>
          <a:noFill/>
        </p:spPr>
        <p:txBody>
          <a:bodyPr wrap="none" lIns="91440" tIns="45720" rIns="91440" bIns="45720">
            <a:spAutoFit/>
          </a:bodyPr>
          <a:lstStyle/>
          <a:p>
            <a:pPr algn="ctr"/>
            <a:r>
              <a:rPr lang="en-GB"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Are these colours found in cells?</a:t>
            </a:r>
          </a:p>
        </p:txBody>
      </p:sp>
    </p:spTree>
    <p:extLst>
      <p:ext uri="{BB962C8B-B14F-4D97-AF65-F5344CB8AC3E}">
        <p14:creationId xmlns:p14="http://schemas.microsoft.com/office/powerpoint/2010/main" val="2529544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uman HeLa cells in culture, showing the nuclei in red and the tubulin component of the cytoskeleton in green. The blue staining is a mitotic checkpoint protein that remains in the cytoplasm until pro-metaphase when it is involved in regulating cell division. HeLa cells are derived from a human cervical cancer and can be propogated indefinitely in culture.">
            <a:extLst>
              <a:ext uri="{FF2B5EF4-FFF2-40B4-BE49-F238E27FC236}">
                <a16:creationId xmlns:a16="http://schemas.microsoft.com/office/drawing/2014/main" id="{46EFD4D0-39C5-7760-208A-F4B989B4C2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668"/>
          <a:stretch/>
        </p:blipFill>
        <p:spPr bwMode="auto">
          <a:xfrm>
            <a:off x="284018" y="825032"/>
            <a:ext cx="5704382" cy="53240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E9AD4A2-3016-D79A-8F1B-EBC70FAA8FAB}"/>
              </a:ext>
            </a:extLst>
          </p:cNvPr>
          <p:cNvSpPr txBox="1"/>
          <p:nvPr/>
        </p:nvSpPr>
        <p:spPr>
          <a:xfrm>
            <a:off x="157348" y="6195162"/>
            <a:ext cx="6096000" cy="276999"/>
          </a:xfrm>
          <a:prstGeom prst="rect">
            <a:avLst/>
          </a:prstGeom>
          <a:noFill/>
        </p:spPr>
        <p:txBody>
          <a:bodyPr wrap="square">
            <a:spAutoFit/>
          </a:bodyPr>
          <a:lstStyle/>
          <a:p>
            <a:pPr algn="l"/>
            <a:r>
              <a:rPr lang="en-GB" sz="1200" b="0" i="0" dirty="0">
                <a:solidFill>
                  <a:schemeClr val="bg1">
                    <a:lumMod val="65000"/>
                  </a:schemeClr>
                </a:solidFill>
                <a:effectLst/>
                <a:latin typeface="Arial" panose="020B0604020202020204" pitchFamily="34" charset="0"/>
                <a:cs typeface="Arial" panose="020B0604020202020204" pitchFamily="34" charset="0"/>
              </a:rPr>
              <a:t>Human cancer cells in culture</a:t>
            </a:r>
            <a:r>
              <a:rPr lang="en-GB" sz="1200" dirty="0">
                <a:solidFill>
                  <a:schemeClr val="bg1">
                    <a:lumMod val="65000"/>
                  </a:schemeClr>
                </a:solidFill>
                <a:latin typeface="Arial" panose="020B0604020202020204" pitchFamily="34" charset="0"/>
                <a:cs typeface="Arial" panose="020B0604020202020204" pitchFamily="34" charset="0"/>
              </a:rPr>
              <a:t> - </a:t>
            </a:r>
            <a:r>
              <a:rPr lang="en-GB" sz="1200" b="0" i="0" u="sng" dirty="0">
                <a:solidFill>
                  <a:schemeClr val="bg1">
                    <a:lumMod val="65000"/>
                  </a:schemeClr>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Matthew Daniels</a:t>
            </a:r>
            <a:endParaRPr lang="en-GB" sz="1200" b="0" i="0" dirty="0">
              <a:solidFill>
                <a:schemeClr val="bg1">
                  <a:lumMod val="65000"/>
                </a:schemeClr>
              </a:solidFill>
              <a:effectLst/>
              <a:latin typeface="Arial" panose="020B0604020202020204" pitchFamily="34" charset="0"/>
              <a:cs typeface="Arial" panose="020B0604020202020204" pitchFamily="34" charset="0"/>
            </a:endParaRPr>
          </a:p>
        </p:txBody>
      </p:sp>
      <p:pic>
        <p:nvPicPr>
          <p:cNvPr id="4100" name="Picture 4" descr="3T3 cells growing in culture. They have been&#10;stained to show the actin cytoskeleton in green&#10;and the DNA in red. The cell in the centre&#10;is undergoing cell division and shows the two sets&#10;of chromosomes that are pulling apart from each&#10;other.">
            <a:extLst>
              <a:ext uri="{FF2B5EF4-FFF2-40B4-BE49-F238E27FC236}">
                <a16:creationId xmlns:a16="http://schemas.microsoft.com/office/drawing/2014/main" id="{46041DBB-6988-ECC8-7938-9AB45C914F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801262"/>
            <a:ext cx="5432694" cy="534780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811B4AA-96F3-9316-4661-2BBC546EC578}"/>
              </a:ext>
            </a:extLst>
          </p:cNvPr>
          <p:cNvSpPr txBox="1"/>
          <p:nvPr/>
        </p:nvSpPr>
        <p:spPr>
          <a:xfrm>
            <a:off x="6096000" y="6213809"/>
            <a:ext cx="6096000" cy="276999"/>
          </a:xfrm>
          <a:prstGeom prst="rect">
            <a:avLst/>
          </a:prstGeom>
          <a:noFill/>
        </p:spPr>
        <p:txBody>
          <a:bodyPr wrap="square">
            <a:spAutoFit/>
          </a:bodyPr>
          <a:lstStyle/>
          <a:p>
            <a:pPr algn="l"/>
            <a:r>
              <a:rPr lang="en-GB" sz="1200" b="0" i="0" dirty="0">
                <a:solidFill>
                  <a:schemeClr val="bg1">
                    <a:lumMod val="65000"/>
                  </a:schemeClr>
                </a:solidFill>
                <a:effectLst/>
                <a:latin typeface="Arial" panose="020B0604020202020204" pitchFamily="34" charset="0"/>
                <a:cs typeface="Arial" panose="020B0604020202020204" pitchFamily="34" charset="0"/>
              </a:rPr>
              <a:t>Dividing fibroblasts showing actin and DNA</a:t>
            </a:r>
            <a:r>
              <a:rPr lang="en-GB" sz="1200" dirty="0">
                <a:solidFill>
                  <a:schemeClr val="bg1">
                    <a:lumMod val="65000"/>
                  </a:schemeClr>
                </a:solidFill>
                <a:latin typeface="Arial" panose="020B0604020202020204" pitchFamily="34" charset="0"/>
                <a:cs typeface="Arial" panose="020B0604020202020204" pitchFamily="34" charset="0"/>
              </a:rPr>
              <a:t> - </a:t>
            </a:r>
            <a:r>
              <a:rPr lang="en-GB" sz="1200" b="0" i="0" u="sng" dirty="0">
                <a:solidFill>
                  <a:schemeClr val="bg1">
                    <a:lumMod val="65000"/>
                  </a:schemeClr>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Kate Whitley</a:t>
            </a:r>
            <a:endParaRPr lang="en-GB" sz="1200" b="0" i="0" dirty="0">
              <a:solidFill>
                <a:schemeClr val="bg1">
                  <a:lumMod val="65000"/>
                </a:schemeClr>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EFE4540A-8AA4-B9E0-D0A3-CD41847B94D8}"/>
              </a:ext>
            </a:extLst>
          </p:cNvPr>
          <p:cNvSpPr/>
          <p:nvPr/>
        </p:nvSpPr>
        <p:spPr>
          <a:xfrm>
            <a:off x="157348" y="104715"/>
            <a:ext cx="8307082" cy="707886"/>
          </a:xfrm>
          <a:prstGeom prst="rect">
            <a:avLst/>
          </a:prstGeom>
          <a:noFill/>
        </p:spPr>
        <p:txBody>
          <a:bodyPr wrap="none" lIns="91440" tIns="45720" rIns="91440" bIns="45720">
            <a:spAutoFit/>
          </a:bodyPr>
          <a:lstStyle/>
          <a:p>
            <a:pPr algn="ctr"/>
            <a:r>
              <a:rPr lang="en-GB"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Why might scientists add stains?</a:t>
            </a:r>
          </a:p>
        </p:txBody>
      </p:sp>
    </p:spTree>
    <p:extLst>
      <p:ext uri="{BB962C8B-B14F-4D97-AF65-F5344CB8AC3E}">
        <p14:creationId xmlns:p14="http://schemas.microsoft.com/office/powerpoint/2010/main" val="2357962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ltured colon cancer cells showing the nuclei stained with DAPI in blue, the actin cytoskeleton in red and plectin (isoform 1k) in green. Plectin interacts with cytoskeletal actin, affecting its behaviour. This subtype of plectin promotes the migration of cells and may affect metastasis. Wellcome Image Awards 2008.">
            <a:extLst>
              <a:ext uri="{FF2B5EF4-FFF2-40B4-BE49-F238E27FC236}">
                <a16:creationId xmlns:a16="http://schemas.microsoft.com/office/drawing/2014/main" id="{3CF43645-A242-1D8A-EF5F-4E0BB6D767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255"/>
          <a:stretch/>
        </p:blipFill>
        <p:spPr bwMode="auto">
          <a:xfrm>
            <a:off x="181033" y="818071"/>
            <a:ext cx="6096000" cy="54708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66FEF91-E3C1-7F01-35B1-57685CEC565C}"/>
              </a:ext>
            </a:extLst>
          </p:cNvPr>
          <p:cNvSpPr txBox="1"/>
          <p:nvPr/>
        </p:nvSpPr>
        <p:spPr>
          <a:xfrm>
            <a:off x="374073" y="6393873"/>
            <a:ext cx="6096000" cy="276999"/>
          </a:xfrm>
          <a:prstGeom prst="rect">
            <a:avLst/>
          </a:prstGeom>
          <a:noFill/>
        </p:spPr>
        <p:txBody>
          <a:bodyPr wrap="square">
            <a:spAutoFit/>
          </a:bodyPr>
          <a:lstStyle/>
          <a:p>
            <a:pPr algn="l"/>
            <a:r>
              <a:rPr lang="en-GB" sz="1200" b="0" i="0" dirty="0">
                <a:solidFill>
                  <a:schemeClr val="bg1">
                    <a:lumMod val="65000"/>
                  </a:schemeClr>
                </a:solidFill>
                <a:effectLst/>
                <a:latin typeface="Arial" panose="020B0604020202020204" pitchFamily="34" charset="0"/>
                <a:cs typeface="Arial" panose="020B0604020202020204" pitchFamily="34" charset="0"/>
              </a:rPr>
              <a:t>Colon cancer cells</a:t>
            </a:r>
            <a:r>
              <a:rPr lang="en-GB" sz="1200" dirty="0">
                <a:solidFill>
                  <a:schemeClr val="bg1">
                    <a:lumMod val="65000"/>
                  </a:schemeClr>
                </a:solidFill>
                <a:latin typeface="Arial" panose="020B0604020202020204" pitchFamily="34" charset="0"/>
                <a:cs typeface="Arial" panose="020B0604020202020204" pitchFamily="34" charset="0"/>
              </a:rPr>
              <a:t> - </a:t>
            </a:r>
            <a:r>
              <a:rPr lang="en-GB" sz="1200" b="0" i="0" u="sng" dirty="0">
                <a:solidFill>
                  <a:schemeClr val="bg1">
                    <a:lumMod val="65000"/>
                  </a:schemeClr>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Lorna McInroy</a:t>
            </a:r>
            <a:endParaRPr lang="en-GB" sz="1200" b="0" i="0" dirty="0">
              <a:solidFill>
                <a:schemeClr val="bg1">
                  <a:lumMod val="65000"/>
                </a:schemeClr>
              </a:solidFill>
              <a:effectLst/>
              <a:latin typeface="Arial" panose="020B0604020202020204" pitchFamily="34" charset="0"/>
              <a:cs typeface="Arial" panose="020B0604020202020204" pitchFamily="34" charset="0"/>
            </a:endParaRPr>
          </a:p>
        </p:txBody>
      </p:sp>
      <p:pic>
        <p:nvPicPr>
          <p:cNvPr id="5124" name="Picture 4" descr="Cultured colon cancer cells showing the nuclei stained with DAPI in blue, the actin cytoskeleton in red and plectin in green.">
            <a:extLst>
              <a:ext uri="{FF2B5EF4-FFF2-40B4-BE49-F238E27FC236}">
                <a16:creationId xmlns:a16="http://schemas.microsoft.com/office/drawing/2014/main" id="{821621BD-3906-F211-7772-5CC02AB6F3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7063" y="923026"/>
            <a:ext cx="5573736" cy="523355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0D88728-BBEC-D52F-3508-CE5C2EE5FA1D}"/>
              </a:ext>
            </a:extLst>
          </p:cNvPr>
          <p:cNvSpPr/>
          <p:nvPr/>
        </p:nvSpPr>
        <p:spPr>
          <a:xfrm>
            <a:off x="10770" y="110185"/>
            <a:ext cx="11162030" cy="646331"/>
          </a:xfrm>
          <a:prstGeom prst="rect">
            <a:avLst/>
          </a:prstGeom>
          <a:noFill/>
        </p:spPr>
        <p:txBody>
          <a:bodyPr wrap="none" lIns="91440" tIns="45720" rIns="91440" bIns="45720">
            <a:spAutoFit/>
          </a:bodyPr>
          <a:lstStyle/>
          <a:p>
            <a:pPr algn="ctr"/>
            <a:r>
              <a:rPr lang="en-GB"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Mutations can allow some cells to grow too well…</a:t>
            </a:r>
          </a:p>
        </p:txBody>
      </p:sp>
      <p:sp>
        <p:nvSpPr>
          <p:cNvPr id="7" name="Rectangle 6">
            <a:extLst>
              <a:ext uri="{FF2B5EF4-FFF2-40B4-BE49-F238E27FC236}">
                <a16:creationId xmlns:a16="http://schemas.microsoft.com/office/drawing/2014/main" id="{75919C6F-D043-0886-D15B-3920EFF1F50D}"/>
              </a:ext>
            </a:extLst>
          </p:cNvPr>
          <p:cNvSpPr/>
          <p:nvPr/>
        </p:nvSpPr>
        <p:spPr>
          <a:xfrm>
            <a:off x="7866884" y="6163040"/>
            <a:ext cx="4144083" cy="584775"/>
          </a:xfrm>
          <a:prstGeom prst="rect">
            <a:avLst/>
          </a:prstGeom>
          <a:noFill/>
        </p:spPr>
        <p:txBody>
          <a:bodyPr wrap="none" lIns="91440" tIns="45720" rIns="91440" bIns="45720">
            <a:spAutoFit/>
          </a:bodyPr>
          <a:lstStyle/>
          <a:p>
            <a:pPr algn="ctr"/>
            <a:r>
              <a:rPr lang="en-GB"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They could spread...</a:t>
            </a:r>
          </a:p>
        </p:txBody>
      </p:sp>
    </p:spTree>
    <p:extLst>
      <p:ext uri="{BB962C8B-B14F-4D97-AF65-F5344CB8AC3E}">
        <p14:creationId xmlns:p14="http://schemas.microsoft.com/office/powerpoint/2010/main" val="3045788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A colour-enhanced image showing a clump of prostate cancer cells. Wellcome Image Awards 2008.">
            <a:extLst>
              <a:ext uri="{FF2B5EF4-FFF2-40B4-BE49-F238E27FC236}">
                <a16:creationId xmlns:a16="http://schemas.microsoft.com/office/drawing/2014/main" id="{8FEF5BBB-4ED2-21EE-DBAA-8080EBC78A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04"/>
          <a:stretch/>
        </p:blipFill>
        <p:spPr bwMode="auto">
          <a:xfrm>
            <a:off x="5777979" y="892768"/>
            <a:ext cx="6189488" cy="46440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olour-enhanced image of lung cancer cells growing in culture.">
            <a:extLst>
              <a:ext uri="{FF2B5EF4-FFF2-40B4-BE49-F238E27FC236}">
                <a16:creationId xmlns:a16="http://schemas.microsoft.com/office/drawing/2014/main" id="{D3584755-5FCA-62BA-6DCC-DC11F20210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83"/>
          <a:stretch/>
        </p:blipFill>
        <p:spPr bwMode="auto">
          <a:xfrm>
            <a:off x="256742" y="886413"/>
            <a:ext cx="5756768" cy="4644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4AC5057-A99D-60AF-42A6-F9A5FF9119BB}"/>
              </a:ext>
            </a:extLst>
          </p:cNvPr>
          <p:cNvSpPr txBox="1"/>
          <p:nvPr/>
        </p:nvSpPr>
        <p:spPr>
          <a:xfrm>
            <a:off x="235528" y="5601026"/>
            <a:ext cx="6096000" cy="276999"/>
          </a:xfrm>
          <a:prstGeom prst="rect">
            <a:avLst/>
          </a:prstGeom>
          <a:noFill/>
        </p:spPr>
        <p:txBody>
          <a:bodyPr wrap="square">
            <a:spAutoFit/>
          </a:bodyPr>
          <a:lstStyle/>
          <a:p>
            <a:pPr algn="l"/>
            <a:r>
              <a:rPr lang="en-GB" sz="1200" b="0" i="0" dirty="0">
                <a:solidFill>
                  <a:schemeClr val="bg1">
                    <a:lumMod val="65000"/>
                  </a:schemeClr>
                </a:solidFill>
                <a:effectLst/>
                <a:latin typeface="Arial" panose="020B0604020202020204" pitchFamily="34" charset="0"/>
                <a:cs typeface="Arial" panose="020B0604020202020204" pitchFamily="34" charset="0"/>
              </a:rPr>
              <a:t>Lung cancer cells - </a:t>
            </a:r>
            <a:r>
              <a:rPr lang="en-GB" sz="1200" b="0" i="0" u="sng" dirty="0">
                <a:solidFill>
                  <a:schemeClr val="bg1">
                    <a:lumMod val="65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Anne Weston, Francis Crick Institute</a:t>
            </a:r>
            <a:endParaRPr lang="en-GB" sz="1200" b="0" i="0" dirty="0">
              <a:solidFill>
                <a:schemeClr val="bg1">
                  <a:lumMod val="65000"/>
                </a:schemeClr>
              </a:solidFill>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48BB985-8BFD-A1E3-4481-8F7457721EA3}"/>
              </a:ext>
            </a:extLst>
          </p:cNvPr>
          <p:cNvSpPr txBox="1"/>
          <p:nvPr/>
        </p:nvSpPr>
        <p:spPr>
          <a:xfrm>
            <a:off x="6172200" y="5614111"/>
            <a:ext cx="6096000" cy="276999"/>
          </a:xfrm>
          <a:prstGeom prst="rect">
            <a:avLst/>
          </a:prstGeom>
          <a:noFill/>
        </p:spPr>
        <p:txBody>
          <a:bodyPr wrap="square">
            <a:spAutoFit/>
          </a:bodyPr>
          <a:lstStyle/>
          <a:p>
            <a:pPr algn="l"/>
            <a:r>
              <a:rPr lang="it-IT" sz="1200" b="1" dirty="0">
                <a:solidFill>
                  <a:schemeClr val="bg1">
                    <a:lumMod val="50000"/>
                  </a:schemeClr>
                </a:solidFill>
                <a:latin typeface="Arial" panose="020B0604020202020204" pitchFamily="34" charset="0"/>
                <a:cs typeface="Arial" panose="020B0604020202020204" pitchFamily="34" charset="0"/>
              </a:rPr>
              <a:t>P</a:t>
            </a:r>
            <a:r>
              <a:rPr lang="it-IT" sz="1200" b="0" i="0" dirty="0">
                <a:solidFill>
                  <a:schemeClr val="bg1">
                    <a:lumMod val="50000"/>
                  </a:schemeClr>
                </a:solidFill>
                <a:effectLst/>
                <a:latin typeface="Arial" panose="020B0604020202020204" pitchFamily="34" charset="0"/>
                <a:cs typeface="Arial" panose="020B0604020202020204" pitchFamily="34" charset="0"/>
              </a:rPr>
              <a:t>rostate cancer cells</a:t>
            </a:r>
            <a:r>
              <a:rPr lang="it-IT" sz="1200" dirty="0">
                <a:solidFill>
                  <a:schemeClr val="bg1">
                    <a:lumMod val="50000"/>
                  </a:schemeClr>
                </a:solidFill>
                <a:latin typeface="Arial" panose="020B0604020202020204" pitchFamily="34" charset="0"/>
                <a:cs typeface="Arial" panose="020B0604020202020204" pitchFamily="34" charset="0"/>
              </a:rPr>
              <a:t> - </a:t>
            </a:r>
            <a:r>
              <a:rPr lang="it-IT" sz="1200" b="0" i="0" u="sng" dirty="0">
                <a:solidFill>
                  <a:schemeClr val="bg1">
                    <a:lumMod val="50000"/>
                  </a:schemeClr>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Annie Cavanagh</a:t>
            </a:r>
            <a:endParaRPr lang="it-IT" sz="1200" b="0" i="0" dirty="0">
              <a:solidFill>
                <a:schemeClr val="bg1">
                  <a:lumMod val="50000"/>
                </a:schemeClr>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74F52240-A262-F72A-55C2-EE1C5A8D12F1}"/>
              </a:ext>
            </a:extLst>
          </p:cNvPr>
          <p:cNvSpPr/>
          <p:nvPr/>
        </p:nvSpPr>
        <p:spPr>
          <a:xfrm>
            <a:off x="0" y="106805"/>
            <a:ext cx="11729494" cy="707886"/>
          </a:xfrm>
          <a:prstGeom prst="rect">
            <a:avLst/>
          </a:prstGeom>
          <a:noFill/>
        </p:spPr>
        <p:txBody>
          <a:bodyPr wrap="none" lIns="91440" tIns="45720" rIns="91440" bIns="45720">
            <a:spAutoFit/>
          </a:bodyPr>
          <a:lstStyle/>
          <a:p>
            <a:pPr algn="ctr"/>
            <a:r>
              <a:rPr lang="en-GB"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Cancer cells divide quickly and can vary in size</a:t>
            </a:r>
          </a:p>
        </p:txBody>
      </p:sp>
      <p:sp>
        <p:nvSpPr>
          <p:cNvPr id="9" name="Rectangle 8">
            <a:extLst>
              <a:ext uri="{FF2B5EF4-FFF2-40B4-BE49-F238E27FC236}">
                <a16:creationId xmlns:a16="http://schemas.microsoft.com/office/drawing/2014/main" id="{5B1BA45A-9C17-98A9-5185-9E800AD83A7F}"/>
              </a:ext>
            </a:extLst>
          </p:cNvPr>
          <p:cNvSpPr/>
          <p:nvPr/>
        </p:nvSpPr>
        <p:spPr>
          <a:xfrm>
            <a:off x="82177" y="6176424"/>
            <a:ext cx="10615407" cy="461665"/>
          </a:xfrm>
          <a:prstGeom prst="rect">
            <a:avLst/>
          </a:prstGeom>
          <a:noFill/>
        </p:spPr>
        <p:txBody>
          <a:bodyPr wrap="none" lIns="91440" tIns="45720" rIns="91440" bIns="45720">
            <a:spAutoFit/>
          </a:bodyPr>
          <a:lstStyle/>
          <a:p>
            <a:pPr algn="ctr"/>
            <a:r>
              <a:rPr lang="en-GB"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There are lots of ways to treat cancer: chemicals, radiation and surgery</a:t>
            </a:r>
          </a:p>
        </p:txBody>
      </p:sp>
    </p:spTree>
    <p:extLst>
      <p:ext uri="{BB962C8B-B14F-4D97-AF65-F5344CB8AC3E}">
        <p14:creationId xmlns:p14="http://schemas.microsoft.com/office/powerpoint/2010/main" val="1820510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AC0FFE-C216-040D-B5EF-600E4CE6F2FA}"/>
              </a:ext>
            </a:extLst>
          </p:cNvPr>
          <p:cNvSpPr/>
          <p:nvPr/>
        </p:nvSpPr>
        <p:spPr>
          <a:xfrm>
            <a:off x="506205" y="249097"/>
            <a:ext cx="8537915" cy="584775"/>
          </a:xfrm>
          <a:prstGeom prst="rect">
            <a:avLst/>
          </a:prstGeom>
          <a:noFill/>
        </p:spPr>
        <p:txBody>
          <a:bodyPr wrap="none" lIns="91440" tIns="45720" rIns="91440" bIns="45720">
            <a:spAutoFit/>
          </a:bodyPr>
          <a:lstStyle/>
          <a:p>
            <a:pPr algn="ctr"/>
            <a:r>
              <a:rPr lang="en-GB"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Fold up your colourful cell to become 3D…</a:t>
            </a:r>
          </a:p>
        </p:txBody>
      </p:sp>
      <p:pic>
        <p:nvPicPr>
          <p:cNvPr id="6" name="Picture 5" descr="Diagram, engineering drawing&#10;&#10;Description automatically generated">
            <a:extLst>
              <a:ext uri="{FF2B5EF4-FFF2-40B4-BE49-F238E27FC236}">
                <a16:creationId xmlns:a16="http://schemas.microsoft.com/office/drawing/2014/main" id="{AC7CF408-F0E8-E6AC-DBB3-F99512FFFF08}"/>
              </a:ext>
            </a:extLst>
          </p:cNvPr>
          <p:cNvPicPr>
            <a:picLocks noChangeAspect="1"/>
          </p:cNvPicPr>
          <p:nvPr/>
        </p:nvPicPr>
        <p:blipFill rotWithShape="1">
          <a:blip r:embed="rId2">
            <a:duotone>
              <a:prstClr val="black"/>
              <a:schemeClr val="accent5">
                <a:tint val="45000"/>
                <a:satMod val="400000"/>
              </a:schemeClr>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b="44402"/>
          <a:stretch/>
        </p:blipFill>
        <p:spPr>
          <a:xfrm>
            <a:off x="621495" y="869555"/>
            <a:ext cx="5369660" cy="3812875"/>
          </a:xfrm>
          <a:prstGeom prst="rect">
            <a:avLst/>
          </a:prstGeom>
        </p:spPr>
      </p:pic>
      <p:pic>
        <p:nvPicPr>
          <p:cNvPr id="7" name="Picture 6" descr="Diagram, engineering drawing&#10;&#10;Description automatically generated">
            <a:extLst>
              <a:ext uri="{FF2B5EF4-FFF2-40B4-BE49-F238E27FC236}">
                <a16:creationId xmlns:a16="http://schemas.microsoft.com/office/drawing/2014/main" id="{1338D3E0-C0D2-49D5-D568-A614871CAD0F}"/>
              </a:ext>
            </a:extLst>
          </p:cNvPr>
          <p:cNvPicPr>
            <a:picLocks noChangeAspect="1"/>
          </p:cNvPicPr>
          <p:nvPr/>
        </p:nvPicPr>
        <p:blipFill rotWithShape="1">
          <a:blip r:embed="rId2">
            <a:duotone>
              <a:prstClr val="black"/>
              <a:schemeClr val="accent5">
                <a:tint val="45000"/>
                <a:satMod val="400000"/>
              </a:schemeClr>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75472"/>
          <a:stretch/>
        </p:blipFill>
        <p:spPr>
          <a:xfrm>
            <a:off x="621495" y="4682430"/>
            <a:ext cx="5369660" cy="1682151"/>
          </a:xfrm>
          <a:prstGeom prst="rect">
            <a:avLst/>
          </a:prstGeom>
        </p:spPr>
      </p:pic>
      <p:sp>
        <p:nvSpPr>
          <p:cNvPr id="8" name="Rectangle 7">
            <a:extLst>
              <a:ext uri="{FF2B5EF4-FFF2-40B4-BE49-F238E27FC236}">
                <a16:creationId xmlns:a16="http://schemas.microsoft.com/office/drawing/2014/main" id="{F6D626CC-6676-F248-BF70-A466773F4FB6}"/>
              </a:ext>
            </a:extLst>
          </p:cNvPr>
          <p:cNvSpPr/>
          <p:nvPr/>
        </p:nvSpPr>
        <p:spPr>
          <a:xfrm>
            <a:off x="6411511" y="6024128"/>
            <a:ext cx="5509842" cy="584775"/>
          </a:xfrm>
          <a:prstGeom prst="rect">
            <a:avLst/>
          </a:prstGeom>
          <a:noFill/>
        </p:spPr>
        <p:txBody>
          <a:bodyPr wrap="none" lIns="91440" tIns="45720" rIns="91440" bIns="45720">
            <a:spAutoFit/>
          </a:bodyPr>
          <a:lstStyle/>
          <a:p>
            <a:pPr algn="ctr"/>
            <a:r>
              <a:rPr lang="en-GB"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Make lots of cells quickly…</a:t>
            </a:r>
          </a:p>
        </p:txBody>
      </p:sp>
      <p:sp>
        <p:nvSpPr>
          <p:cNvPr id="11" name="TextBox 10">
            <a:extLst>
              <a:ext uri="{FF2B5EF4-FFF2-40B4-BE49-F238E27FC236}">
                <a16:creationId xmlns:a16="http://schemas.microsoft.com/office/drawing/2014/main" id="{1292CB6D-FDFE-862A-3F56-6E72E72522C5}"/>
              </a:ext>
            </a:extLst>
          </p:cNvPr>
          <p:cNvSpPr txBox="1"/>
          <p:nvPr/>
        </p:nvSpPr>
        <p:spPr>
          <a:xfrm flipH="1">
            <a:off x="4130078" y="6056804"/>
            <a:ext cx="2071255" cy="307777"/>
          </a:xfrm>
          <a:prstGeom prst="rect">
            <a:avLst/>
          </a:prstGeom>
          <a:noFill/>
        </p:spPr>
        <p:txBody>
          <a:bodyPr wrap="square" rtlCol="0">
            <a:spAutoFit/>
          </a:bodyPr>
          <a:lstStyle/>
          <a:p>
            <a:r>
              <a:rPr lang="en-GB" sz="1400" dirty="0">
                <a:solidFill>
                  <a:schemeClr val="bg1">
                    <a:lumMod val="50000"/>
                  </a:schemeClr>
                </a:solidFill>
              </a:rPr>
              <a:t>© Dr Lizzie Burns 2023</a:t>
            </a:r>
          </a:p>
        </p:txBody>
      </p:sp>
      <p:pic>
        <p:nvPicPr>
          <p:cNvPr id="3" name="Picture 2" descr="A box with a graphic design on it&#10;&#10;Description automatically generated with low confidence">
            <a:extLst>
              <a:ext uri="{FF2B5EF4-FFF2-40B4-BE49-F238E27FC236}">
                <a16:creationId xmlns:a16="http://schemas.microsoft.com/office/drawing/2014/main" id="{CC8D1FC8-D3E9-A582-C041-F224159E8B0F}"/>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66919" y1="72984" x2="66919" y2="72984"/>
                        <a14:foregroundMark x1="64868" y1="75484" x2="69023" y2="67137"/>
                        <a14:foregroundMark x1="69023" y1="67137" x2="69455" y2="66895"/>
                        <a14:foregroundMark x1="75553" y1="65121" x2="75553" y2="65121"/>
                        <a14:foregroundMark x1="76363" y1="65403" x2="76363" y2="65403"/>
                        <a14:foregroundMark x1="77442" y1="64758" x2="77442" y2="64758"/>
                        <a14:backgroundMark x1="76579" y1="70847" x2="76579" y2="70847"/>
                        <a14:backgroundMark x1="69455" y1="76210" x2="69455" y2="76210"/>
                      </a14:backgroundRemoval>
                    </a14:imgEffect>
                  </a14:imgLayer>
                </a14:imgProps>
              </a:ext>
              <a:ext uri="{28A0092B-C50C-407E-A947-70E740481C1C}">
                <a14:useLocalDpi xmlns:a14="http://schemas.microsoft.com/office/drawing/2010/main"/>
              </a:ext>
            </a:extLst>
          </a:blip>
          <a:stretch>
            <a:fillRect/>
          </a:stretch>
        </p:blipFill>
        <p:spPr>
          <a:xfrm rot="5400000">
            <a:off x="6507790" y="-579855"/>
            <a:ext cx="5521129" cy="7361504"/>
          </a:xfrm>
          <a:prstGeom prst="rect">
            <a:avLst/>
          </a:prstGeom>
        </p:spPr>
      </p:pic>
    </p:spTree>
    <p:extLst>
      <p:ext uri="{BB962C8B-B14F-4D97-AF65-F5344CB8AC3E}">
        <p14:creationId xmlns:p14="http://schemas.microsoft.com/office/powerpoint/2010/main" val="13436646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218</TotalTime>
  <Words>191</Words>
  <Application>Microsoft Office PowerPoint</Application>
  <PresentationFormat>Widescreen</PresentationFormat>
  <Paragraphs>24</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Burns</dc:creator>
  <cp:lastModifiedBy>Penny Fletcher</cp:lastModifiedBy>
  <cp:revision>6</cp:revision>
  <dcterms:created xsi:type="dcterms:W3CDTF">2023-02-01T21:34:31Z</dcterms:created>
  <dcterms:modified xsi:type="dcterms:W3CDTF">2023-05-18T13:30:30Z</dcterms:modified>
</cp:coreProperties>
</file>