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45" d="100"/>
          <a:sy n="45" d="100"/>
        </p:scale>
        <p:origin x="21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E0D2ACC-07B1-C14B-BE2F-7EF6120B6286}"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3BFB1-9F60-2F4F-936F-68AFC4638F19}" type="slidenum">
              <a:rPr lang="en-US" smtClean="0"/>
              <a:t>‹#›</a:t>
            </a:fld>
            <a:endParaRPr lang="en-US"/>
          </a:p>
        </p:txBody>
      </p:sp>
    </p:spTree>
    <p:extLst>
      <p:ext uri="{BB962C8B-B14F-4D97-AF65-F5344CB8AC3E}">
        <p14:creationId xmlns:p14="http://schemas.microsoft.com/office/powerpoint/2010/main" val="421627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E0D2ACC-07B1-C14B-BE2F-7EF6120B6286}"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3BFB1-9F60-2F4F-936F-68AFC4638F19}" type="slidenum">
              <a:rPr lang="en-US" smtClean="0"/>
              <a:t>‹#›</a:t>
            </a:fld>
            <a:endParaRPr lang="en-US"/>
          </a:p>
        </p:txBody>
      </p:sp>
    </p:spTree>
    <p:extLst>
      <p:ext uri="{BB962C8B-B14F-4D97-AF65-F5344CB8AC3E}">
        <p14:creationId xmlns:p14="http://schemas.microsoft.com/office/powerpoint/2010/main" val="220396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E0D2ACC-07B1-C14B-BE2F-7EF6120B6286}"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3BFB1-9F60-2F4F-936F-68AFC4638F19}" type="slidenum">
              <a:rPr lang="en-US" smtClean="0"/>
              <a:t>‹#›</a:t>
            </a:fld>
            <a:endParaRPr lang="en-US"/>
          </a:p>
        </p:txBody>
      </p:sp>
    </p:spTree>
    <p:extLst>
      <p:ext uri="{BB962C8B-B14F-4D97-AF65-F5344CB8AC3E}">
        <p14:creationId xmlns:p14="http://schemas.microsoft.com/office/powerpoint/2010/main" val="4268357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E0D2ACC-07B1-C14B-BE2F-7EF6120B6286}"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3BFB1-9F60-2F4F-936F-68AFC4638F19}" type="slidenum">
              <a:rPr lang="en-US" smtClean="0"/>
              <a:t>‹#›</a:t>
            </a:fld>
            <a:endParaRPr lang="en-US"/>
          </a:p>
        </p:txBody>
      </p:sp>
    </p:spTree>
    <p:extLst>
      <p:ext uri="{BB962C8B-B14F-4D97-AF65-F5344CB8AC3E}">
        <p14:creationId xmlns:p14="http://schemas.microsoft.com/office/powerpoint/2010/main" val="32217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E0D2ACC-07B1-C14B-BE2F-7EF6120B6286}"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3BFB1-9F60-2F4F-936F-68AFC4638F19}" type="slidenum">
              <a:rPr lang="en-US" smtClean="0"/>
              <a:t>‹#›</a:t>
            </a:fld>
            <a:endParaRPr lang="en-US"/>
          </a:p>
        </p:txBody>
      </p:sp>
    </p:spTree>
    <p:extLst>
      <p:ext uri="{BB962C8B-B14F-4D97-AF65-F5344CB8AC3E}">
        <p14:creationId xmlns:p14="http://schemas.microsoft.com/office/powerpoint/2010/main" val="1513677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E0D2ACC-07B1-C14B-BE2F-7EF6120B6286}"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3BFB1-9F60-2F4F-936F-68AFC4638F19}" type="slidenum">
              <a:rPr lang="en-US" smtClean="0"/>
              <a:t>‹#›</a:t>
            </a:fld>
            <a:endParaRPr lang="en-US"/>
          </a:p>
        </p:txBody>
      </p:sp>
    </p:spTree>
    <p:extLst>
      <p:ext uri="{BB962C8B-B14F-4D97-AF65-F5344CB8AC3E}">
        <p14:creationId xmlns:p14="http://schemas.microsoft.com/office/powerpoint/2010/main" val="305723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E0D2ACC-07B1-C14B-BE2F-7EF6120B6286}" type="datetimeFigureOut">
              <a:rPr lang="en-US" smtClean="0"/>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F3BFB1-9F60-2F4F-936F-68AFC4638F19}" type="slidenum">
              <a:rPr lang="en-US" smtClean="0"/>
              <a:t>‹#›</a:t>
            </a:fld>
            <a:endParaRPr lang="en-US"/>
          </a:p>
        </p:txBody>
      </p:sp>
    </p:spTree>
    <p:extLst>
      <p:ext uri="{BB962C8B-B14F-4D97-AF65-F5344CB8AC3E}">
        <p14:creationId xmlns:p14="http://schemas.microsoft.com/office/powerpoint/2010/main" val="4214399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E0D2ACC-07B1-C14B-BE2F-7EF6120B6286}" type="datetimeFigureOut">
              <a:rPr lang="en-US" smtClean="0"/>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F3BFB1-9F60-2F4F-936F-68AFC4638F19}" type="slidenum">
              <a:rPr lang="en-US" smtClean="0"/>
              <a:t>‹#›</a:t>
            </a:fld>
            <a:endParaRPr lang="en-US"/>
          </a:p>
        </p:txBody>
      </p:sp>
    </p:spTree>
    <p:extLst>
      <p:ext uri="{BB962C8B-B14F-4D97-AF65-F5344CB8AC3E}">
        <p14:creationId xmlns:p14="http://schemas.microsoft.com/office/powerpoint/2010/main" val="2700305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D2ACC-07B1-C14B-BE2F-7EF6120B6286}" type="datetimeFigureOut">
              <a:rPr lang="en-US" smtClean="0"/>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F3BFB1-9F60-2F4F-936F-68AFC4638F19}" type="slidenum">
              <a:rPr lang="en-US" smtClean="0"/>
              <a:t>‹#›</a:t>
            </a:fld>
            <a:endParaRPr lang="en-US"/>
          </a:p>
        </p:txBody>
      </p:sp>
    </p:spTree>
    <p:extLst>
      <p:ext uri="{BB962C8B-B14F-4D97-AF65-F5344CB8AC3E}">
        <p14:creationId xmlns:p14="http://schemas.microsoft.com/office/powerpoint/2010/main" val="1380228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4E0D2ACC-07B1-C14B-BE2F-7EF6120B6286}"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3BFB1-9F60-2F4F-936F-68AFC4638F19}" type="slidenum">
              <a:rPr lang="en-US" smtClean="0"/>
              <a:t>‹#›</a:t>
            </a:fld>
            <a:endParaRPr lang="en-US"/>
          </a:p>
        </p:txBody>
      </p:sp>
    </p:spTree>
    <p:extLst>
      <p:ext uri="{BB962C8B-B14F-4D97-AF65-F5344CB8AC3E}">
        <p14:creationId xmlns:p14="http://schemas.microsoft.com/office/powerpoint/2010/main" val="551326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4E0D2ACC-07B1-C14B-BE2F-7EF6120B6286}"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3BFB1-9F60-2F4F-936F-68AFC4638F19}" type="slidenum">
              <a:rPr lang="en-US" smtClean="0"/>
              <a:t>‹#›</a:t>
            </a:fld>
            <a:endParaRPr lang="en-US"/>
          </a:p>
        </p:txBody>
      </p:sp>
    </p:spTree>
    <p:extLst>
      <p:ext uri="{BB962C8B-B14F-4D97-AF65-F5344CB8AC3E}">
        <p14:creationId xmlns:p14="http://schemas.microsoft.com/office/powerpoint/2010/main" val="2741962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E0D2ACC-07B1-C14B-BE2F-7EF6120B6286}" type="datetimeFigureOut">
              <a:rPr lang="en-US" smtClean="0"/>
              <a:t>10/25/2023</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45F3BFB1-9F60-2F4F-936F-68AFC4638F19}" type="slidenum">
              <a:rPr lang="en-US" smtClean="0"/>
              <a:t>‹#›</a:t>
            </a:fld>
            <a:endParaRPr lang="en-US"/>
          </a:p>
        </p:txBody>
      </p:sp>
    </p:spTree>
    <p:extLst>
      <p:ext uri="{BB962C8B-B14F-4D97-AF65-F5344CB8AC3E}">
        <p14:creationId xmlns:p14="http://schemas.microsoft.com/office/powerpoint/2010/main" val="984711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DDE4F4-7419-D3D4-22AE-83C6BC657030}"/>
              </a:ext>
            </a:extLst>
          </p:cNvPr>
          <p:cNvSpPr txBox="1"/>
          <p:nvPr/>
        </p:nvSpPr>
        <p:spPr>
          <a:xfrm>
            <a:off x="596327" y="1131063"/>
            <a:ext cx="5468914" cy="478849"/>
          </a:xfrm>
          <a:prstGeom prst="rect">
            <a:avLst/>
          </a:prstGeom>
          <a:noFill/>
        </p:spPr>
        <p:txBody>
          <a:bodyPr wrap="square">
            <a:spAutoFit/>
          </a:bodyPr>
          <a:lstStyle/>
          <a:p>
            <a:pPr>
              <a:lnSpc>
                <a:spcPct val="107000"/>
              </a:lnSpc>
              <a:spcAft>
                <a:spcPts val="800"/>
              </a:spcAft>
            </a:pPr>
            <a:r>
              <a:rPr lang="en-GB" sz="1200" dirty="0">
                <a:solidFill>
                  <a:srgbClr val="212121"/>
                </a:solidFill>
                <a:effectLst/>
                <a:ea typeface="Times New Roman" panose="02020603050405020304" pitchFamily="18" charset="0"/>
                <a:cs typeface="Arial" panose="020B0604020202020204" pitchFamily="34" charset="0"/>
              </a:rPr>
              <a:t>Lamia Sabry Aboelnasr</a:t>
            </a:r>
            <a:r>
              <a:rPr lang="en-GB" sz="1200" dirty="0">
                <a:solidFill>
                  <a:srgbClr val="212121"/>
                </a:solidFill>
                <a:ea typeface="Times New Roman" panose="02020603050405020304" pitchFamily="18" charset="0"/>
                <a:cs typeface="Arial" panose="020B0604020202020204" pitchFamily="34" charset="0"/>
              </a:rPr>
              <a:t>*</a:t>
            </a:r>
            <a:r>
              <a:rPr lang="en-GB" sz="1200" dirty="0">
                <a:solidFill>
                  <a:srgbClr val="212121"/>
                </a:solidFill>
                <a:effectLst/>
                <a:ea typeface="Times New Roman" panose="02020603050405020304" pitchFamily="18" charset="0"/>
                <a:cs typeface="Arial" panose="020B0604020202020204" pitchFamily="34" charset="0"/>
              </a:rPr>
              <a:t>, Mona </a:t>
            </a:r>
            <a:r>
              <a:rPr lang="en-GB" sz="1200" dirty="0" err="1">
                <a:solidFill>
                  <a:srgbClr val="212121"/>
                </a:solidFill>
                <a:effectLst/>
                <a:ea typeface="Times New Roman" panose="02020603050405020304" pitchFamily="18" charset="0"/>
                <a:cs typeface="Arial" panose="020B0604020202020204" pitchFamily="34" charset="0"/>
              </a:rPr>
              <a:t>Kandil</a:t>
            </a:r>
            <a:br>
              <a:rPr lang="en-GB" sz="1200" dirty="0">
                <a:solidFill>
                  <a:srgbClr val="212121"/>
                </a:solidFill>
                <a:effectLst/>
                <a:ea typeface="Times New Roman" panose="02020603050405020304" pitchFamily="18" charset="0"/>
                <a:cs typeface="Arial" panose="020B0604020202020204" pitchFamily="34" charset="0"/>
              </a:rPr>
            </a:br>
            <a:r>
              <a:rPr lang="en-GB" sz="1200" dirty="0">
                <a:solidFill>
                  <a:srgbClr val="212121"/>
                </a:solidFill>
                <a:effectLst/>
                <a:ea typeface="Times New Roman" panose="02020603050405020304" pitchFamily="18" charset="0"/>
                <a:cs typeface="Arial" panose="020B0604020202020204" pitchFamily="34" charset="0"/>
              </a:rPr>
              <a:t>Pathology Department, Faculty of Medicine, Menoufia University, Egypt.</a:t>
            </a:r>
            <a:endParaRPr lang="en-GB" sz="1200" dirty="0">
              <a:effectLst/>
              <a:ea typeface="Calibri" panose="020F050202020403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F3C9CD9C-B546-1A10-5C0E-C2DD7B746F4A}"/>
              </a:ext>
            </a:extLst>
          </p:cNvPr>
          <p:cNvSpPr txBox="1">
            <a:spLocks/>
          </p:cNvSpPr>
          <p:nvPr/>
        </p:nvSpPr>
        <p:spPr>
          <a:xfrm>
            <a:off x="-55880" y="752281"/>
            <a:ext cx="3119119" cy="1208599"/>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2"/>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9DDE5773-7596-6C52-CB0D-310A8580A328}"/>
              </a:ext>
            </a:extLst>
          </p:cNvPr>
          <p:cNvSpPr/>
          <p:nvPr/>
        </p:nvSpPr>
        <p:spPr>
          <a:xfrm>
            <a:off x="596326" y="619274"/>
            <a:ext cx="5468914" cy="556720"/>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Low">
              <a:lnSpc>
                <a:spcPct val="107000"/>
              </a:lnSpc>
              <a:spcAft>
                <a:spcPts val="800"/>
              </a:spcAft>
            </a:pPr>
            <a:r>
              <a:rPr lang="en-GB" sz="1600" b="1" dirty="0">
                <a:solidFill>
                  <a:schemeClr val="accent1">
                    <a:lumMod val="50000"/>
                  </a:schemeClr>
                </a:solidFill>
                <a:effectLst/>
                <a:latin typeface="+mj-lt"/>
                <a:ea typeface="Calibri" panose="020F0502020204030204" pitchFamily="34" charset="0"/>
                <a:cs typeface="Arial" panose="020B0604020202020204" pitchFamily="34" charset="0"/>
              </a:rPr>
              <a:t>Malignant mixed corticomedullary tumour (MCMT) </a:t>
            </a:r>
            <a:br>
              <a:rPr lang="en-GB" sz="1600" b="1" dirty="0">
                <a:solidFill>
                  <a:schemeClr val="accent1">
                    <a:lumMod val="50000"/>
                  </a:schemeClr>
                </a:solidFill>
                <a:effectLst/>
                <a:latin typeface="+mj-lt"/>
                <a:ea typeface="Calibri" panose="020F0502020204030204" pitchFamily="34" charset="0"/>
                <a:cs typeface="Arial" panose="020B0604020202020204" pitchFamily="34" charset="0"/>
              </a:rPr>
            </a:br>
            <a:r>
              <a:rPr lang="en-GB" sz="1600" b="1" dirty="0">
                <a:solidFill>
                  <a:schemeClr val="accent1">
                    <a:lumMod val="50000"/>
                  </a:schemeClr>
                </a:solidFill>
                <a:effectLst/>
                <a:latin typeface="+mj-lt"/>
                <a:ea typeface="Calibri" panose="020F0502020204030204" pitchFamily="34" charset="0"/>
                <a:cs typeface="Arial" panose="020B0604020202020204" pitchFamily="34" charset="0"/>
              </a:rPr>
              <a:t>of the adrenal gland: a rare tumour entity</a:t>
            </a:r>
            <a:endParaRPr lang="en-GB" sz="1600" dirty="0">
              <a:solidFill>
                <a:schemeClr val="accent1">
                  <a:lumMod val="50000"/>
                </a:schemeClr>
              </a:solidFill>
              <a:effectLst/>
              <a:latin typeface="+mj-lt"/>
              <a:ea typeface="Calibri" panose="020F050202020403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93B59B86-D4D3-6CA7-579C-BB384304357E}"/>
              </a:ext>
            </a:extLst>
          </p:cNvPr>
          <p:cNvSpPr/>
          <p:nvPr/>
        </p:nvSpPr>
        <p:spPr>
          <a:xfrm>
            <a:off x="138223" y="1564981"/>
            <a:ext cx="7272670" cy="851048"/>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just">
              <a:lnSpc>
                <a:spcPct val="107000"/>
              </a:lnSpc>
              <a:spcAft>
                <a:spcPts val="800"/>
              </a:spcAft>
              <a:buFont typeface="Wingdings" panose="05000000000000000000" pitchFamily="2" charset="2"/>
              <a:buChar char="q"/>
            </a:pPr>
            <a:r>
              <a:rPr lang="en-GB" sz="1400" b="1" dirty="0">
                <a:solidFill>
                  <a:schemeClr val="accent1">
                    <a:lumMod val="50000"/>
                  </a:schemeClr>
                </a:solidFill>
                <a:effectLst/>
                <a:latin typeface="+mj-lt"/>
                <a:ea typeface="Calibri" panose="020F0502020204030204" pitchFamily="34" charset="0"/>
                <a:cs typeface="Arial" panose="020B0604020202020204" pitchFamily="34" charset="0"/>
              </a:rPr>
              <a:t>Background</a:t>
            </a:r>
            <a:endParaRPr lang="en-GB" sz="1400" b="1" dirty="0">
              <a:solidFill>
                <a:schemeClr val="accent1">
                  <a:lumMod val="50000"/>
                </a:schemeClr>
              </a:solidFill>
              <a:latin typeface="+mj-lt"/>
              <a:ea typeface="Calibri" panose="020F0502020204030204" pitchFamily="34" charset="0"/>
              <a:cs typeface="Arial" panose="020B0604020202020204" pitchFamily="34" charset="0"/>
            </a:endParaRPr>
          </a:p>
          <a:p>
            <a:pPr algn="just">
              <a:lnSpc>
                <a:spcPct val="107000"/>
              </a:lnSpc>
              <a:spcAft>
                <a:spcPts val="800"/>
              </a:spcAft>
            </a:pPr>
            <a:r>
              <a:rPr lang="en-GB" sz="1200" dirty="0">
                <a:solidFill>
                  <a:schemeClr val="accent1">
                    <a:lumMod val="50000"/>
                  </a:schemeClr>
                </a:solidFill>
                <a:effectLst/>
                <a:latin typeface="Times New Roman" panose="02020603050405020304" pitchFamily="18" charset="0"/>
                <a:ea typeface="Calibri" panose="020F0502020204030204" pitchFamily="34" charset="0"/>
                <a:cs typeface="Arial" panose="020B0604020202020204" pitchFamily="34" charset="0"/>
              </a:rPr>
              <a:t>Malignant mixed corticomedullary tumour (MCMT) of the adrenal gland is an exceedingly rare tumour entity, characterized by an admixture of cell nests of both adrenal cortical and medullary cells simultaneously in a single mass. Our case is the fourth to be reported in the literature, with emphasis on the histopathological features.</a:t>
            </a:r>
            <a:endParaRPr lang="en-GB" sz="24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9F3D5760-653F-617F-F8E5-FB8E16220673}"/>
              </a:ext>
            </a:extLst>
          </p:cNvPr>
          <p:cNvSpPr/>
          <p:nvPr/>
        </p:nvSpPr>
        <p:spPr>
          <a:xfrm>
            <a:off x="138223" y="2474066"/>
            <a:ext cx="7272670" cy="729284"/>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just">
              <a:lnSpc>
                <a:spcPct val="107000"/>
              </a:lnSpc>
              <a:spcAft>
                <a:spcPts val="800"/>
              </a:spcAft>
              <a:buFont typeface="Wingdings" panose="05000000000000000000" pitchFamily="2" charset="2"/>
              <a:buChar char="q"/>
            </a:pPr>
            <a:r>
              <a:rPr lang="en-GB" sz="1400" b="1" dirty="0">
                <a:solidFill>
                  <a:schemeClr val="accent1">
                    <a:lumMod val="50000"/>
                  </a:schemeClr>
                </a:solidFill>
                <a:latin typeface="+mj-lt"/>
                <a:cs typeface="Arial" panose="020B0604020202020204" pitchFamily="34" charset="0"/>
              </a:rPr>
              <a:t>CASE PRESENTATION: </a:t>
            </a:r>
          </a:p>
          <a:p>
            <a:pPr algn="justLow">
              <a:lnSpc>
                <a:spcPct val="107000"/>
              </a:lnSpc>
              <a:spcAft>
                <a:spcPts val="800"/>
              </a:spcAft>
            </a:pPr>
            <a:r>
              <a:rPr lang="en-GB" sz="1200" dirty="0">
                <a:solidFill>
                  <a:schemeClr val="accent1">
                    <a:lumMod val="50000"/>
                  </a:schemeClr>
                </a:solidFill>
                <a:latin typeface="Times New Roman" panose="02020603050405020304" pitchFamily="18" charset="0"/>
                <a:cs typeface="Arial" panose="020B0604020202020204" pitchFamily="34" charset="0"/>
              </a:rPr>
              <a:t>A 29-year-old man presented with abdominal pain and a mass effect in the right abdominal side. Abdominal CT showed a heterogeneous enhancing large mass, highly suggestive of an adrenal malignant neoplasm. </a:t>
            </a:r>
          </a:p>
        </p:txBody>
      </p:sp>
      <p:sp>
        <p:nvSpPr>
          <p:cNvPr id="13" name="Rectangle: Rounded Corners 12">
            <a:extLst>
              <a:ext uri="{FF2B5EF4-FFF2-40B4-BE49-F238E27FC236}">
                <a16:creationId xmlns:a16="http://schemas.microsoft.com/office/drawing/2014/main" id="{A674CC69-8E65-6197-C775-A50DD1ACCF24}"/>
              </a:ext>
            </a:extLst>
          </p:cNvPr>
          <p:cNvSpPr/>
          <p:nvPr/>
        </p:nvSpPr>
        <p:spPr>
          <a:xfrm>
            <a:off x="122219" y="3283762"/>
            <a:ext cx="7272670" cy="2496253"/>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GB" sz="1200" b="1" u="sng" dirty="0">
                <a:solidFill>
                  <a:schemeClr val="accent1">
                    <a:lumMod val="50000"/>
                  </a:schemeClr>
                </a:solidFill>
                <a:latin typeface="Times New Roman" panose="02020603050405020304" pitchFamily="18" charset="0"/>
                <a:cs typeface="Arial" panose="020B0604020202020204" pitchFamily="34" charset="0"/>
              </a:rPr>
              <a:t>Gross picture:</a:t>
            </a:r>
          </a:p>
          <a:p>
            <a:pPr algn="just">
              <a:lnSpc>
                <a:spcPct val="107000"/>
              </a:lnSpc>
              <a:spcAft>
                <a:spcPts val="800"/>
              </a:spcAft>
            </a:pPr>
            <a:r>
              <a:rPr lang="en-GB" sz="1200" dirty="0">
                <a:solidFill>
                  <a:schemeClr val="accent1">
                    <a:lumMod val="50000"/>
                  </a:schemeClr>
                </a:solidFill>
                <a:latin typeface="Times New Roman" panose="02020603050405020304" pitchFamily="18" charset="0"/>
                <a:cs typeface="Arial" panose="020B0604020202020204" pitchFamily="34" charset="0"/>
              </a:rPr>
              <a:t> The tumour measured 13 cm in its maximum dimension with a thin rim of compressed adrenal tissue. It was well defined and encapsulated with a heterogenous cut section and scattered haemorrhagic foci. </a:t>
            </a:r>
          </a:p>
          <a:p>
            <a:pPr algn="just">
              <a:lnSpc>
                <a:spcPct val="107000"/>
              </a:lnSpc>
              <a:spcAft>
                <a:spcPts val="800"/>
              </a:spcAft>
            </a:pPr>
            <a:r>
              <a:rPr lang="en-GB" sz="1200" b="1" u="sng" dirty="0">
                <a:solidFill>
                  <a:schemeClr val="accent1">
                    <a:lumMod val="50000"/>
                  </a:schemeClr>
                </a:solidFill>
                <a:latin typeface="Times New Roman" panose="02020603050405020304" pitchFamily="18" charset="0"/>
                <a:cs typeface="Arial" panose="020B0604020202020204" pitchFamily="34" charset="0"/>
              </a:rPr>
              <a:t>Microscopic features:</a:t>
            </a:r>
          </a:p>
          <a:p>
            <a:pPr algn="just">
              <a:lnSpc>
                <a:spcPct val="107000"/>
              </a:lnSpc>
              <a:spcAft>
                <a:spcPts val="800"/>
              </a:spcAft>
            </a:pPr>
            <a:r>
              <a:rPr lang="en-GB" sz="1200" dirty="0">
                <a:solidFill>
                  <a:schemeClr val="accent1">
                    <a:lumMod val="50000"/>
                  </a:schemeClr>
                </a:solidFill>
                <a:latin typeface="Times New Roman" panose="02020603050405020304" pitchFamily="18" charset="0"/>
                <a:cs typeface="Arial" panose="020B0604020202020204" pitchFamily="34" charset="0"/>
              </a:rPr>
              <a:t>- Sections revealed a malignant neoplastic growth arranged in sheets, nests, and trabecular pattern. </a:t>
            </a:r>
            <a:br>
              <a:rPr lang="en-GB" sz="1200" dirty="0">
                <a:solidFill>
                  <a:schemeClr val="accent1">
                    <a:lumMod val="50000"/>
                  </a:schemeClr>
                </a:solidFill>
                <a:latin typeface="Times New Roman" panose="02020603050405020304" pitchFamily="18" charset="0"/>
                <a:cs typeface="Arial" panose="020B0604020202020204" pitchFamily="34" charset="0"/>
              </a:rPr>
            </a:br>
            <a:r>
              <a:rPr lang="en-GB" sz="1200" dirty="0">
                <a:solidFill>
                  <a:schemeClr val="accent1">
                    <a:lumMod val="50000"/>
                  </a:schemeClr>
                </a:solidFill>
                <a:latin typeface="Times New Roman" panose="02020603050405020304" pitchFamily="18" charset="0"/>
                <a:cs typeface="Arial" panose="020B0604020202020204" pitchFamily="34" charset="0"/>
              </a:rPr>
              <a:t>- The tumour showed intermixed areas of malignant proliferating large cells with granular clear cytoplasm resembling adrenal cortical carcinoma and neoplastic polygonal cells in </a:t>
            </a:r>
            <a:r>
              <a:rPr lang="en-GB" sz="1200" dirty="0" err="1">
                <a:solidFill>
                  <a:schemeClr val="accent1">
                    <a:lumMod val="50000"/>
                  </a:schemeClr>
                </a:solidFill>
                <a:latin typeface="Times New Roman" panose="02020603050405020304" pitchFamily="18" charset="0"/>
                <a:cs typeface="Arial" panose="020B0604020202020204" pitchFamily="34" charset="0"/>
              </a:rPr>
              <a:t>zellballen</a:t>
            </a:r>
            <a:r>
              <a:rPr lang="en-GB" sz="1200" dirty="0">
                <a:solidFill>
                  <a:schemeClr val="accent1">
                    <a:lumMod val="50000"/>
                  </a:schemeClr>
                </a:solidFill>
                <a:latin typeface="Times New Roman" panose="02020603050405020304" pitchFamily="18" charset="0"/>
                <a:cs typeface="Arial" panose="020B0604020202020204" pitchFamily="34" charset="0"/>
              </a:rPr>
              <a:t> pattern consistent with pheochromocytoma. Necrosis, calcification, abnormal mitosis, capsular and vascular invasion were detected. </a:t>
            </a:r>
            <a:endParaRPr lang="en-GB" sz="1400" dirty="0">
              <a:solidFill>
                <a:schemeClr val="accent1">
                  <a:lumMod val="50000"/>
                </a:schemeClr>
              </a:solidFill>
              <a:latin typeface="Times New Roman" panose="02020603050405020304" pitchFamily="18" charset="0"/>
              <a:cs typeface="Arial" panose="020B0604020202020204" pitchFamily="34" charset="0"/>
            </a:endParaRPr>
          </a:p>
          <a:p>
            <a:pPr algn="just">
              <a:lnSpc>
                <a:spcPct val="107000"/>
              </a:lnSpc>
              <a:spcAft>
                <a:spcPts val="800"/>
              </a:spcAft>
            </a:pPr>
            <a:r>
              <a:rPr lang="en-GB" sz="1200" b="1" u="sng" dirty="0">
                <a:solidFill>
                  <a:schemeClr val="accent1">
                    <a:lumMod val="50000"/>
                  </a:schemeClr>
                </a:solidFill>
                <a:latin typeface="Times New Roman" panose="02020603050405020304" pitchFamily="18" charset="0"/>
                <a:cs typeface="Arial" panose="020B0604020202020204" pitchFamily="34" charset="0"/>
              </a:rPr>
              <a:t>Immunohistochemical (IHC) results: </a:t>
            </a:r>
          </a:p>
          <a:p>
            <a:pPr>
              <a:lnSpc>
                <a:spcPct val="107000"/>
              </a:lnSpc>
              <a:spcAft>
                <a:spcPts val="800"/>
              </a:spcAft>
            </a:pPr>
            <a:r>
              <a:rPr lang="en-GB" sz="1200" dirty="0">
                <a:solidFill>
                  <a:schemeClr val="accent1">
                    <a:lumMod val="50000"/>
                  </a:schemeClr>
                </a:solidFill>
                <a:latin typeface="Times New Roman" panose="02020603050405020304" pitchFamily="18" charset="0"/>
                <a:cs typeface="Arial" panose="020B0604020202020204" pitchFamily="34" charset="0"/>
              </a:rPr>
              <a:t>The tumour cells showed positive expression of chromogranin, NSE, CD56, inhibin and high Ki67 index.</a:t>
            </a:r>
          </a:p>
        </p:txBody>
      </p:sp>
      <p:sp>
        <p:nvSpPr>
          <p:cNvPr id="16" name="Rectangle: Rounded Corners 15">
            <a:extLst>
              <a:ext uri="{FF2B5EF4-FFF2-40B4-BE49-F238E27FC236}">
                <a16:creationId xmlns:a16="http://schemas.microsoft.com/office/drawing/2014/main" id="{6B720006-9E60-04E7-5DA9-19A8F64B3932}"/>
              </a:ext>
            </a:extLst>
          </p:cNvPr>
          <p:cNvSpPr/>
          <p:nvPr/>
        </p:nvSpPr>
        <p:spPr>
          <a:xfrm>
            <a:off x="144721" y="9438832"/>
            <a:ext cx="7272670" cy="1185209"/>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just">
              <a:lnSpc>
                <a:spcPct val="107000"/>
              </a:lnSpc>
              <a:spcAft>
                <a:spcPts val="800"/>
              </a:spcAft>
              <a:buFont typeface="Wingdings" panose="05000000000000000000" pitchFamily="2" charset="2"/>
              <a:buChar char="q"/>
            </a:pPr>
            <a:r>
              <a:rPr lang="en-GB" sz="1400" b="1" dirty="0">
                <a:solidFill>
                  <a:schemeClr val="accent1">
                    <a:lumMod val="50000"/>
                  </a:schemeClr>
                </a:solidFill>
                <a:latin typeface="+mj-lt"/>
                <a:ea typeface="Calibri" panose="020F0502020204030204" pitchFamily="34" charset="0"/>
                <a:cs typeface="Arial" panose="020B0604020202020204" pitchFamily="34" charset="0"/>
              </a:rPr>
              <a:t>Conclusion</a:t>
            </a:r>
          </a:p>
          <a:p>
            <a:pPr algn="just">
              <a:lnSpc>
                <a:spcPct val="107000"/>
              </a:lnSpc>
              <a:spcAft>
                <a:spcPts val="800"/>
              </a:spcAft>
            </a:pPr>
            <a:r>
              <a:rPr lang="en-GB" sz="1200" dirty="0">
                <a:solidFill>
                  <a:schemeClr val="accent1">
                    <a:lumMod val="50000"/>
                  </a:schemeClr>
                </a:solidFill>
                <a:effectLst/>
                <a:latin typeface="Times New Roman" panose="02020603050405020304" pitchFamily="18" charset="0"/>
                <a:ea typeface="Calibri" panose="020F0502020204030204" pitchFamily="34" charset="0"/>
                <a:cs typeface="Arial" panose="020B0604020202020204" pitchFamily="34" charset="0"/>
              </a:rPr>
              <a:t>MCMT should be taken into consideration in the differential diagnosis of adrenal tumours with shedding light on the pathological and the immunohistochemical findings as clues for an accurate diagnosis. Although MCMTs have been considered as purely benign rare tumour entity, our case represents a malignant MCMT. Therefore, the potential for malignancy should be also considered for these tumours. </a:t>
            </a:r>
            <a:endParaRPr lang="en-GB" sz="24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4EE9BC0B-6B58-2CFF-BBAE-9EC53823BAD9}"/>
              </a:ext>
            </a:extLst>
          </p:cNvPr>
          <p:cNvPicPr>
            <a:picLocks noChangeAspect="1"/>
          </p:cNvPicPr>
          <p:nvPr/>
        </p:nvPicPr>
        <p:blipFill>
          <a:blip r:embed="rId3"/>
          <a:stretch>
            <a:fillRect/>
          </a:stretch>
        </p:blipFill>
        <p:spPr>
          <a:xfrm>
            <a:off x="161499" y="5860427"/>
            <a:ext cx="3658704" cy="2946675"/>
          </a:xfrm>
          <a:prstGeom prst="rect">
            <a:avLst/>
          </a:prstGeom>
        </p:spPr>
      </p:pic>
      <p:sp>
        <p:nvSpPr>
          <p:cNvPr id="22" name="Rectangle 21">
            <a:extLst>
              <a:ext uri="{FF2B5EF4-FFF2-40B4-BE49-F238E27FC236}">
                <a16:creationId xmlns:a16="http://schemas.microsoft.com/office/drawing/2014/main" id="{14AD2066-DB41-CE2D-66EB-50257A4940C9}"/>
              </a:ext>
            </a:extLst>
          </p:cNvPr>
          <p:cNvSpPr/>
          <p:nvPr/>
        </p:nvSpPr>
        <p:spPr>
          <a:xfrm>
            <a:off x="3836981" y="8871698"/>
            <a:ext cx="3557908" cy="5201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t>Fig.2: IHC: </a:t>
            </a:r>
            <a:br>
              <a:rPr lang="en-GB" sz="1000" dirty="0"/>
            </a:br>
            <a:r>
              <a:rPr lang="en-GB" sz="1000" dirty="0"/>
              <a:t>A: Chromogranin                   B: Inhibin </a:t>
            </a:r>
          </a:p>
          <a:p>
            <a:pPr algn="ctr"/>
            <a:r>
              <a:rPr lang="en-GB" sz="1000" dirty="0"/>
              <a:t>C: S100                                  D: Ki67.</a:t>
            </a:r>
          </a:p>
        </p:txBody>
      </p:sp>
      <p:pic>
        <p:nvPicPr>
          <p:cNvPr id="23" name="Picture 22">
            <a:extLst>
              <a:ext uri="{FF2B5EF4-FFF2-40B4-BE49-F238E27FC236}">
                <a16:creationId xmlns:a16="http://schemas.microsoft.com/office/drawing/2014/main" id="{93B6847E-3893-8C69-29E6-A246CF426B9E}"/>
              </a:ext>
            </a:extLst>
          </p:cNvPr>
          <p:cNvPicPr>
            <a:picLocks noChangeAspect="1"/>
          </p:cNvPicPr>
          <p:nvPr/>
        </p:nvPicPr>
        <p:blipFill rotWithShape="1">
          <a:blip r:embed="rId4">
            <a:extLst>
              <a:ext uri="{28A0092B-C50C-407E-A947-70E740481C1C}">
                <a14:useLocalDpi xmlns:a14="http://schemas.microsoft.com/office/drawing/2010/main" val="0"/>
              </a:ext>
            </a:extLst>
          </a:blip>
          <a:srcRect l="1706" t="1" b="2542"/>
          <a:stretch/>
        </p:blipFill>
        <p:spPr bwMode="auto">
          <a:xfrm>
            <a:off x="3836980" y="5826495"/>
            <a:ext cx="3596282" cy="2998723"/>
          </a:xfrm>
          <a:prstGeom prst="rect">
            <a:avLst/>
          </a:prstGeom>
          <a:noFill/>
          <a:ln>
            <a:solidFill>
              <a:schemeClr val="accent1"/>
            </a:solidFill>
          </a:ln>
        </p:spPr>
      </p:pic>
      <p:sp>
        <p:nvSpPr>
          <p:cNvPr id="24" name="Rectangle 23">
            <a:extLst>
              <a:ext uri="{FF2B5EF4-FFF2-40B4-BE49-F238E27FC236}">
                <a16:creationId xmlns:a16="http://schemas.microsoft.com/office/drawing/2014/main" id="{2606D2E0-00B4-F80B-0EAF-D3C0A483A183}"/>
              </a:ext>
            </a:extLst>
          </p:cNvPr>
          <p:cNvSpPr/>
          <p:nvPr/>
        </p:nvSpPr>
        <p:spPr>
          <a:xfrm>
            <a:off x="178276" y="8860172"/>
            <a:ext cx="3563214" cy="5201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t>Fig.1: Grossly, the tumour has a heterogenous cut section (A). </a:t>
            </a:r>
          </a:p>
          <a:p>
            <a:pPr algn="ctr"/>
            <a:r>
              <a:rPr lang="en-GB" sz="1000" dirty="0"/>
              <a:t>The tumour shows atypical basophilic  cells with </a:t>
            </a:r>
            <a:r>
              <a:rPr lang="en-GB" sz="1000" dirty="0" err="1"/>
              <a:t>zellballen</a:t>
            </a:r>
            <a:r>
              <a:rPr lang="en-GB" sz="1000" dirty="0"/>
              <a:t> pattern (B), admixed with atypical cells with clear cytoplasm (C).                                </a:t>
            </a:r>
          </a:p>
        </p:txBody>
      </p:sp>
      <p:pic>
        <p:nvPicPr>
          <p:cNvPr id="1026" name="Picture 2" descr="كلية الطب جامعة المنوفية - الصفحة الرسمية">
            <a:extLst>
              <a:ext uri="{FF2B5EF4-FFF2-40B4-BE49-F238E27FC236}">
                <a16:creationId xmlns:a16="http://schemas.microsoft.com/office/drawing/2014/main" id="{8D4D7F79-B495-79C3-4CB4-05278A9539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2035" y="99059"/>
            <a:ext cx="1122893" cy="1306443"/>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3ED4FFB4-0F7B-643F-49CE-F2435735700E}"/>
              </a:ext>
            </a:extLst>
          </p:cNvPr>
          <p:cNvSpPr/>
          <p:nvPr/>
        </p:nvSpPr>
        <p:spPr>
          <a:xfrm>
            <a:off x="178276" y="5879760"/>
            <a:ext cx="274241" cy="2970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a:t>
            </a:r>
          </a:p>
        </p:txBody>
      </p:sp>
      <p:sp>
        <p:nvSpPr>
          <p:cNvPr id="26" name="Rectangle 25">
            <a:extLst>
              <a:ext uri="{FF2B5EF4-FFF2-40B4-BE49-F238E27FC236}">
                <a16:creationId xmlns:a16="http://schemas.microsoft.com/office/drawing/2014/main" id="{9ED98EDF-C8AC-B926-D1B8-D755C216A89C}"/>
              </a:ext>
            </a:extLst>
          </p:cNvPr>
          <p:cNvSpPr/>
          <p:nvPr/>
        </p:nvSpPr>
        <p:spPr>
          <a:xfrm>
            <a:off x="178276" y="7203334"/>
            <a:ext cx="274241" cy="2970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B</a:t>
            </a:r>
          </a:p>
        </p:txBody>
      </p:sp>
      <p:sp>
        <p:nvSpPr>
          <p:cNvPr id="27" name="Rectangle 26">
            <a:extLst>
              <a:ext uri="{FF2B5EF4-FFF2-40B4-BE49-F238E27FC236}">
                <a16:creationId xmlns:a16="http://schemas.microsoft.com/office/drawing/2014/main" id="{ADEC5D60-E85F-0CA7-30F4-505E503BB6E8}"/>
              </a:ext>
            </a:extLst>
          </p:cNvPr>
          <p:cNvSpPr/>
          <p:nvPr/>
        </p:nvSpPr>
        <p:spPr>
          <a:xfrm>
            <a:off x="2018425" y="7220642"/>
            <a:ext cx="274241" cy="2970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C</a:t>
            </a:r>
          </a:p>
        </p:txBody>
      </p:sp>
    </p:spTree>
    <p:extLst>
      <p:ext uri="{BB962C8B-B14F-4D97-AF65-F5344CB8AC3E}">
        <p14:creationId xmlns:p14="http://schemas.microsoft.com/office/powerpoint/2010/main" val="6755113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TotalTime>
  <Words>384</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Murphy</dc:creator>
  <cp:lastModifiedBy>Giles Hanratty</cp:lastModifiedBy>
  <cp:revision>10</cp:revision>
  <dcterms:created xsi:type="dcterms:W3CDTF">2020-10-09T21:15:01Z</dcterms:created>
  <dcterms:modified xsi:type="dcterms:W3CDTF">2023-10-25T13:14:23Z</dcterms:modified>
</cp:coreProperties>
</file>