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jpg"/>
  <Override PartName="/ppt/media/image3.jpg" ContentType="image/jpg"/>
  <Override PartName="/ppt/media/image4.jpg" ContentType="image/jpg"/>
  <Override PartName="/ppt/media/image5.jpg" ContentType="image/jpg"/>
  <Override PartName="/ppt/media/image6.jpg" ContentType="image/jpg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726"/>
  </p:normalViewPr>
  <p:slideViewPr>
    <p:cSldViewPr snapToGrid="0" snapToObjects="1">
      <p:cViewPr>
        <p:scale>
          <a:sx n="100" d="100"/>
          <a:sy n="100" d="100"/>
        </p:scale>
        <p:origin x="728" y="-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438CB-2A7A-45BC-B409-2C434E30B687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6BFE-282F-4138-B3B7-C209C829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6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66BFE-282F-4138-B3B7-C209C829ED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8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7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7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9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0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2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6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66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57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D2ACC-07B1-C14B-BE2F-7EF6120B6286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41182E-A3E5-7434-B45B-E69CFE837EEC}"/>
              </a:ext>
            </a:extLst>
          </p:cNvPr>
          <p:cNvSpPr txBox="1"/>
          <p:nvPr/>
        </p:nvSpPr>
        <p:spPr>
          <a:xfrm>
            <a:off x="225971" y="687681"/>
            <a:ext cx="7107731" cy="12259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889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Marvel</a:t>
            </a:r>
            <a:r>
              <a:rPr kumimoji="0" lang="en-US" sz="27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2700" b="1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7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parathyroid</a:t>
            </a:r>
            <a:r>
              <a:rPr kumimoji="0" lang="en-US" sz="2700" b="1" i="0" u="none" strike="noStrike" kern="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venous</a:t>
            </a:r>
            <a:r>
              <a:rPr kumimoji="0" lang="en-US" sz="2700" b="1" i="0" u="none" strike="noStrike" kern="0" cap="none" spc="-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27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sampling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81280" lvl="0" indent="0" defTabSz="91440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Thowfeek</a:t>
            </a:r>
            <a:r>
              <a:rPr kumimoji="0" lang="en-US" sz="900" b="0" i="0" u="sng" strike="noStrike" kern="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ZTM</a:t>
            </a:r>
            <a:r>
              <a:rPr kumimoji="0" lang="en-US" sz="900" b="0" i="0" u="sng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en-US" sz="9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Siddiqa</a:t>
            </a:r>
            <a:r>
              <a:rPr kumimoji="0" lang="en-US" sz="9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OMO</a:t>
            </a:r>
            <a:r>
              <a:rPr kumimoji="0" lang="en-US" sz="900" b="0" i="0" u="none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en-US" sz="9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Wickramarachchi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AW</a:t>
            </a:r>
            <a:r>
              <a:rPr kumimoji="0" lang="en-US" sz="900" b="0" i="0" u="none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en-US" sz="9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Katulanda</a:t>
            </a:r>
            <a:r>
              <a:rPr kumimoji="0" lang="en-US" sz="9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</a:t>
            </a:r>
            <a:r>
              <a:rPr kumimoji="0" lang="en-US" sz="900" b="0" i="0" u="none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en-US" sz="9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Katulanda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GW</a:t>
            </a:r>
            <a:r>
              <a:rPr kumimoji="0" lang="en-US" sz="900" b="0" i="0" u="none" strike="noStrike" kern="0" cap="none" spc="-37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endParaRPr lang="en-US" sz="900" kern="0" spc="750" baseline="26143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88900" marR="81280" lvl="0" indent="0" defTabSz="91440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Department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9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Chemical</a:t>
            </a:r>
            <a:r>
              <a:rPr kumimoji="0" lang="en-US" sz="9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Pathology,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National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Hospital</a:t>
            </a:r>
            <a:r>
              <a:rPr kumimoji="0" lang="en-US" sz="9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9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Sri</a:t>
            </a:r>
            <a:r>
              <a:rPr kumimoji="0" lang="en-US" sz="900" b="0" i="0" u="none" strike="noStrike" kern="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Lanka</a:t>
            </a: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194691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26143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University</a:t>
            </a:r>
            <a:r>
              <a:rPr kumimoji="0" lang="en-US" sz="9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Endocrine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Unit,</a:t>
            </a:r>
            <a:r>
              <a:rPr kumimoji="0" lang="en-US" sz="9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National</a:t>
            </a:r>
            <a:r>
              <a:rPr kumimoji="0" lang="en-US" sz="9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Hospital</a:t>
            </a:r>
            <a:r>
              <a:rPr kumimoji="0" lang="en-US" sz="9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lang="en-US" sz="9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Sri</a:t>
            </a:r>
            <a:r>
              <a:rPr kumimoji="0" lang="en-US" sz="900" b="0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sz="9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Lanka</a:t>
            </a:r>
          </a:p>
          <a:p>
            <a:pPr marL="88900" marR="194691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0" spc="-10" dirty="0">
                <a:solidFill>
                  <a:srgbClr val="FFFFFF"/>
                </a:solidFill>
                <a:latin typeface="Calibri"/>
                <a:cs typeface="Calibri"/>
              </a:rPr>
              <a:t>zeenath_85@hotmail.com</a:t>
            </a:r>
            <a:endParaRPr kumimoji="0" lang="en-US" sz="900" b="0" i="0" u="none" strike="noStrike" kern="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88900" marR="194691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CBD1B6-9AD2-F17D-EC02-80336FD8FA0D}"/>
              </a:ext>
            </a:extLst>
          </p:cNvPr>
          <p:cNvSpPr txBox="1"/>
          <p:nvPr/>
        </p:nvSpPr>
        <p:spPr>
          <a:xfrm>
            <a:off x="225972" y="1740025"/>
            <a:ext cx="7107730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Introduction</a:t>
            </a:r>
          </a:p>
          <a:p>
            <a:r>
              <a:rPr lang="en-US" sz="1000" dirty="0"/>
              <a:t>Primary hyperparathyroidism is the uncontrolled production of parathyroid hormone (PTH) resulting in abnormal calcium homeostasis.</a:t>
            </a:r>
          </a:p>
          <a:p>
            <a:r>
              <a:rPr lang="en-US" sz="1000" dirty="0"/>
              <a:t>It commonly affects females and commonly caused by a solitary gland adenoma.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69E2C-9A4A-7045-E486-FD7D1F0453F8}"/>
              </a:ext>
            </a:extLst>
          </p:cNvPr>
          <p:cNvSpPr txBox="1"/>
          <p:nvPr/>
        </p:nvSpPr>
        <p:spPr>
          <a:xfrm>
            <a:off x="96986" y="2524245"/>
            <a:ext cx="3034142" cy="11695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marL="143510" algn="just">
              <a:lnSpc>
                <a:spcPct val="100000"/>
              </a:lnSpc>
              <a:spcBef>
                <a:spcPts val="1125"/>
              </a:spcBef>
            </a:pPr>
            <a:r>
              <a:rPr lang="en-US" sz="1000" b="1" dirty="0">
                <a:solidFill>
                  <a:srgbClr val="FF0000"/>
                </a:solidFill>
                <a:cs typeface="Calibri"/>
              </a:rPr>
              <a:t>Case</a:t>
            </a:r>
            <a:r>
              <a:rPr lang="en-US" sz="1000" b="1" spc="-10" dirty="0">
                <a:solidFill>
                  <a:srgbClr val="FF0000"/>
                </a:solidFill>
                <a:cs typeface="Calibri"/>
              </a:rPr>
              <a:t> presentation</a:t>
            </a:r>
            <a:endParaRPr lang="en-US" sz="1000" b="1" dirty="0">
              <a:solidFill>
                <a:srgbClr val="FF0000"/>
              </a:solidFill>
              <a:cs typeface="Calibri"/>
            </a:endParaRPr>
          </a:p>
          <a:p>
            <a:pPr marL="687705" indent="-544195">
              <a:lnSpc>
                <a:spcPct val="100000"/>
              </a:lnSpc>
              <a:spcBef>
                <a:spcPts val="980"/>
              </a:spcBef>
              <a:buFont typeface="Wingdings"/>
              <a:buChar char=""/>
              <a:tabLst>
                <a:tab pos="687705" algn="l"/>
              </a:tabLst>
            </a:pPr>
            <a:r>
              <a:rPr lang="en-US" sz="1000" spc="-20" dirty="0">
                <a:cs typeface="Calibri"/>
              </a:rPr>
              <a:t>49-</a:t>
            </a:r>
            <a:r>
              <a:rPr lang="en-US" sz="1000" spc="-10" dirty="0">
                <a:cs typeface="Calibri"/>
              </a:rPr>
              <a:t>year-</a:t>
            </a:r>
            <a:r>
              <a:rPr lang="en-US" sz="1000" dirty="0">
                <a:cs typeface="Calibri"/>
              </a:rPr>
              <a:t>old</a:t>
            </a:r>
            <a:r>
              <a:rPr lang="en-US" sz="1000" spc="30" dirty="0">
                <a:cs typeface="Calibri"/>
              </a:rPr>
              <a:t> </a:t>
            </a:r>
            <a:r>
              <a:rPr lang="en-US" sz="1000" spc="-10" dirty="0">
                <a:cs typeface="Calibri"/>
              </a:rPr>
              <a:t>female</a:t>
            </a:r>
            <a:endParaRPr lang="en-US" sz="1000" dirty="0">
              <a:cs typeface="Calibri"/>
            </a:endParaRPr>
          </a:p>
          <a:p>
            <a:pPr marL="687705" indent="-544195">
              <a:lnSpc>
                <a:spcPct val="100000"/>
              </a:lnSpc>
              <a:spcBef>
                <a:spcPts val="1260"/>
              </a:spcBef>
              <a:buFont typeface="Wingdings"/>
              <a:buChar char=""/>
              <a:tabLst>
                <a:tab pos="687705" algn="l"/>
              </a:tabLst>
            </a:pPr>
            <a:r>
              <a:rPr lang="en-US" sz="1000" spc="-10" dirty="0">
                <a:cs typeface="Calibri"/>
              </a:rPr>
              <a:t>Generalized</a:t>
            </a:r>
            <a:r>
              <a:rPr lang="en-US" sz="1000" spc="-15" dirty="0">
                <a:cs typeface="Calibri"/>
              </a:rPr>
              <a:t> </a:t>
            </a:r>
            <a:r>
              <a:rPr lang="en-US" sz="1000" dirty="0">
                <a:cs typeface="Calibri"/>
              </a:rPr>
              <a:t>body</a:t>
            </a:r>
            <a:r>
              <a:rPr lang="en-US" sz="1000" spc="-45" dirty="0">
                <a:cs typeface="Calibri"/>
              </a:rPr>
              <a:t> </a:t>
            </a:r>
            <a:r>
              <a:rPr lang="en-US" sz="1000" spc="-20" dirty="0">
                <a:cs typeface="Calibri"/>
              </a:rPr>
              <a:t>aches</a:t>
            </a:r>
            <a:endParaRPr lang="en-US" sz="1000" dirty="0">
              <a:cs typeface="Calibri"/>
            </a:endParaRPr>
          </a:p>
          <a:p>
            <a:pPr marL="687705" indent="-544195">
              <a:lnSpc>
                <a:spcPct val="100000"/>
              </a:lnSpc>
              <a:spcBef>
                <a:spcPts val="1260"/>
              </a:spcBef>
              <a:buFont typeface="Wingdings"/>
              <a:buChar char=""/>
              <a:tabLst>
                <a:tab pos="687705" algn="l"/>
              </a:tabLst>
            </a:pPr>
            <a:r>
              <a:rPr lang="en-US" sz="1000" spc="-10" dirty="0">
                <a:cs typeface="Calibri"/>
              </a:rPr>
              <a:t>Fatigue</a:t>
            </a:r>
            <a:endParaRPr lang="en-US" sz="1000" dirty="0">
              <a:cs typeface="Calibri"/>
            </a:endParaRPr>
          </a:p>
        </p:txBody>
      </p:sp>
      <p:graphicFrame>
        <p:nvGraphicFramePr>
          <p:cNvPr id="7" name="object 14">
            <a:extLst>
              <a:ext uri="{FF2B5EF4-FFF2-40B4-BE49-F238E27FC236}">
                <a16:creationId xmlns:a16="http://schemas.microsoft.com/office/drawing/2014/main" id="{170C314B-8476-D3D8-269D-C4CECD3EE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330903"/>
              </p:ext>
            </p:extLst>
          </p:nvPr>
        </p:nvGraphicFramePr>
        <p:xfrm>
          <a:off x="3089870" y="2550961"/>
          <a:ext cx="4226809" cy="119496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005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1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994"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en-US" sz="800" b="1" spc="-10" dirty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</a:rPr>
                        <a:t>Laboratory</a:t>
                      </a:r>
                      <a:r>
                        <a:rPr sz="800" b="1" spc="-25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</a:rPr>
                        <a:t>findings</a:t>
                      </a:r>
                      <a:endParaRPr sz="800" b="1" dirty="0">
                        <a:solidFill>
                          <a:srgbClr val="FF0000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06">
                <a:tc>
                  <a:txBody>
                    <a:bodyPr/>
                    <a:lstStyle/>
                    <a:p>
                      <a:pPr marL="901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calcium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11.4 mg/dL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 (8.8-10.2)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pPr marL="9271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Phosphorous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2.3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mg/dL</a:t>
                      </a:r>
                      <a:r>
                        <a:rPr sz="800" spc="125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(2.3-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4.7)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853">
                <a:tc>
                  <a:txBody>
                    <a:bodyPr/>
                    <a:lstStyle/>
                    <a:p>
                      <a:pPr marL="9334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iPTH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177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pg/mL</a:t>
                      </a:r>
                      <a:r>
                        <a:rPr sz="800" spc="2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(15-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65)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382">
                <a:tc>
                  <a:txBody>
                    <a:bodyPr/>
                    <a:lstStyle/>
                    <a:p>
                      <a:pPr marL="695325" marR="177800" indent="-41783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Fractional excretion of calcium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295"/>
                        </a:spcBef>
                        <a:tabLst>
                          <a:tab pos="885190" algn="l"/>
                        </a:tabLst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0.0</a:t>
                      </a:r>
                      <a:r>
                        <a:rPr lang="en-US" sz="800" spc="-10" dirty="0">
                          <a:solidFill>
                            <a:schemeClr val="tx1"/>
                          </a:solidFill>
                        </a:rPr>
                        <a:t>22            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(0.01)</a:t>
                      </a:r>
                      <a:endParaRPr sz="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object 22">
            <a:extLst>
              <a:ext uri="{FF2B5EF4-FFF2-40B4-BE49-F238E27FC236}">
                <a16:creationId xmlns:a16="http://schemas.microsoft.com/office/drawing/2014/main" id="{2BBFC1D8-E83A-9403-4778-1EC7AA87D91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971" y="5785873"/>
            <a:ext cx="2470672" cy="1449796"/>
          </a:xfrm>
          <a:prstGeom prst="rect">
            <a:avLst/>
          </a:prstGeom>
        </p:spPr>
      </p:pic>
      <p:pic>
        <p:nvPicPr>
          <p:cNvPr id="14" name="object 20">
            <a:extLst>
              <a:ext uri="{FF2B5EF4-FFF2-40B4-BE49-F238E27FC236}">
                <a16:creationId xmlns:a16="http://schemas.microsoft.com/office/drawing/2014/main" id="{5F6AE469-5A05-FA7C-6D0C-03950EB4784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5971" y="3978700"/>
            <a:ext cx="2470672" cy="1449796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8EE85ED4-FDD8-AF30-D49A-CE8DAFD77026}"/>
              </a:ext>
            </a:extLst>
          </p:cNvPr>
          <p:cNvSpPr txBox="1"/>
          <p:nvPr/>
        </p:nvSpPr>
        <p:spPr>
          <a:xfrm>
            <a:off x="225971" y="3737117"/>
            <a:ext cx="64198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b="1" spc="-10" dirty="0">
                <a:solidFill>
                  <a:srgbClr val="FF0000"/>
                </a:solidFill>
                <a:cs typeface="Calibri"/>
              </a:rPr>
              <a:t>   </a:t>
            </a:r>
            <a:r>
              <a:rPr sz="1000" b="1" spc="-10" dirty="0">
                <a:solidFill>
                  <a:srgbClr val="FF0000"/>
                </a:solidFill>
                <a:cs typeface="Calibri"/>
              </a:rPr>
              <a:t>Imaging</a:t>
            </a:r>
            <a:endParaRPr sz="1000" b="1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BD3F978F-CBEA-2622-1C56-3DC3A3FDB98D}"/>
              </a:ext>
            </a:extLst>
          </p:cNvPr>
          <p:cNvSpPr txBox="1"/>
          <p:nvPr/>
        </p:nvSpPr>
        <p:spPr>
          <a:xfrm>
            <a:off x="181505" y="5510706"/>
            <a:ext cx="2714568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4890" marR="5080" indent="-1012825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latin typeface="Calibri"/>
                <a:cs typeface="Calibri"/>
              </a:rPr>
              <a:t>Figure 1: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Subperiosteal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resorption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along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radial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aspects </a:t>
            </a:r>
            <a:r>
              <a:rPr sz="800" spc="-25" dirty="0">
                <a:latin typeface="Calibri"/>
                <a:cs typeface="Calibri"/>
              </a:rPr>
              <a:t>of</a:t>
            </a:r>
            <a:r>
              <a:rPr sz="800" dirty="0">
                <a:latin typeface="Calibri"/>
                <a:cs typeface="Calibri"/>
              </a:rPr>
              <a:t> middle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phalanges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7" name="object 23">
            <a:extLst>
              <a:ext uri="{FF2B5EF4-FFF2-40B4-BE49-F238E27FC236}">
                <a16:creationId xmlns:a16="http://schemas.microsoft.com/office/drawing/2014/main" id="{C33D4475-548D-63AD-7E28-CA8C6B26443E}"/>
              </a:ext>
            </a:extLst>
          </p:cNvPr>
          <p:cNvSpPr txBox="1"/>
          <p:nvPr/>
        </p:nvSpPr>
        <p:spPr>
          <a:xfrm>
            <a:off x="217056" y="7295711"/>
            <a:ext cx="293751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latin typeface="Calibri"/>
                <a:cs typeface="Calibri"/>
              </a:rPr>
              <a:t>Figure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2: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4D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CT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Neck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showing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normal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parathyroid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glands</a:t>
            </a:r>
            <a:endParaRPr sz="800" dirty="0">
              <a:latin typeface="Calibri"/>
              <a:cs typeface="Calibri"/>
            </a:endParaRP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0A08A7A5-3916-9FE4-57F9-559AE0305C6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6512" y="7612382"/>
            <a:ext cx="3232816" cy="733762"/>
          </a:xfrm>
          <a:prstGeom prst="rect">
            <a:avLst/>
          </a:prstGeom>
        </p:spPr>
      </p:pic>
      <p:pic>
        <p:nvPicPr>
          <p:cNvPr id="19" name="object 3">
            <a:extLst>
              <a:ext uri="{FF2B5EF4-FFF2-40B4-BE49-F238E27FC236}">
                <a16:creationId xmlns:a16="http://schemas.microsoft.com/office/drawing/2014/main" id="{7A4B7A1D-BBA5-2894-FABC-A8F4A1BA9A5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505" y="8401316"/>
            <a:ext cx="3232816" cy="733762"/>
          </a:xfrm>
          <a:prstGeom prst="rect">
            <a:avLst/>
          </a:prstGeom>
        </p:spPr>
      </p:pic>
      <p:sp>
        <p:nvSpPr>
          <p:cNvPr id="20" name="object 5">
            <a:extLst>
              <a:ext uri="{FF2B5EF4-FFF2-40B4-BE49-F238E27FC236}">
                <a16:creationId xmlns:a16="http://schemas.microsoft.com/office/drawing/2014/main" id="{9DC46BAB-1ABE-ED6E-7514-21AE2979BDFD}"/>
              </a:ext>
            </a:extLst>
          </p:cNvPr>
          <p:cNvSpPr txBox="1"/>
          <p:nvPr/>
        </p:nvSpPr>
        <p:spPr>
          <a:xfrm>
            <a:off x="181505" y="9202414"/>
            <a:ext cx="35248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1420" marR="5080" indent="-1188720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Figure</a:t>
            </a:r>
            <a:r>
              <a:rPr sz="8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3:</a:t>
            </a:r>
            <a:r>
              <a:rPr sz="8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Tc99</a:t>
            </a:r>
            <a:r>
              <a:rPr sz="8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SESTAMIBI</a:t>
            </a:r>
            <a:r>
              <a:rPr sz="8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Parathyroid</a:t>
            </a:r>
            <a:r>
              <a:rPr sz="8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Scintigraphy</a:t>
            </a:r>
            <a:r>
              <a:rPr sz="8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8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No</a:t>
            </a:r>
            <a:r>
              <a:rPr sz="8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0D0D0D"/>
                </a:solidFill>
                <a:latin typeface="Calibri"/>
                <a:cs typeface="Calibri"/>
              </a:rPr>
              <a:t>evidence</a:t>
            </a:r>
            <a:r>
              <a:rPr sz="8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800" spc="-10" dirty="0">
                <a:solidFill>
                  <a:srgbClr val="0D0D0D"/>
                </a:solidFill>
                <a:latin typeface="Calibri"/>
                <a:cs typeface="Calibri"/>
              </a:rPr>
              <a:t> parathyroid</a:t>
            </a:r>
            <a:r>
              <a:rPr sz="8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0D0D0D"/>
                </a:solidFill>
                <a:latin typeface="Calibri"/>
                <a:cs typeface="Calibri"/>
              </a:rPr>
              <a:t>adenoma</a:t>
            </a:r>
            <a:endParaRPr sz="800" dirty="0">
              <a:latin typeface="Calibri"/>
              <a:cs typeface="Calibri"/>
            </a:endParaRPr>
          </a:p>
        </p:txBody>
      </p:sp>
      <p:pic>
        <p:nvPicPr>
          <p:cNvPr id="21" name="object 8">
            <a:extLst>
              <a:ext uri="{FF2B5EF4-FFF2-40B4-BE49-F238E27FC236}">
                <a16:creationId xmlns:a16="http://schemas.microsoft.com/office/drawing/2014/main" id="{13EE6600-2BAC-5DBC-B6EA-D2ED80F084A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85099" y="3876297"/>
            <a:ext cx="1568668" cy="1943301"/>
          </a:xfrm>
          <a:prstGeom prst="rect">
            <a:avLst/>
          </a:prstGeom>
        </p:spPr>
      </p:pic>
      <p:pic>
        <p:nvPicPr>
          <p:cNvPr id="22" name="object 10">
            <a:extLst>
              <a:ext uri="{FF2B5EF4-FFF2-40B4-BE49-F238E27FC236}">
                <a16:creationId xmlns:a16="http://schemas.microsoft.com/office/drawing/2014/main" id="{5263DD57-B98D-EC62-DB17-8CEB2146348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13786" y="3893147"/>
            <a:ext cx="1568668" cy="1909600"/>
          </a:xfrm>
          <a:prstGeom prst="rect">
            <a:avLst/>
          </a:prstGeom>
        </p:spPr>
      </p:pic>
      <p:graphicFrame>
        <p:nvGraphicFramePr>
          <p:cNvPr id="23" name="object 28">
            <a:extLst>
              <a:ext uri="{FF2B5EF4-FFF2-40B4-BE49-F238E27FC236}">
                <a16:creationId xmlns:a16="http://schemas.microsoft.com/office/drawing/2014/main" id="{E6F2C9E5-0B14-DE68-1ABC-95ACD1873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158003"/>
              </p:ext>
            </p:extLst>
          </p:nvPr>
        </p:nvGraphicFramePr>
        <p:xfrm>
          <a:off x="3131128" y="5886986"/>
          <a:ext cx="4243001" cy="161729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845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4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56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Site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PTH</a:t>
                      </a:r>
                      <a:endParaRPr sz="800">
                        <a:solidFill>
                          <a:schemeClr val="tx1"/>
                        </a:solidFill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(pg/mL)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 marR="2565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Central/Peripheral Ratio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Rt.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Superior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212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1.2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Rt.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Middle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230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1.3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Lt.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Superior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vein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179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1.0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Lt.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Superior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vein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188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1.0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356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Lt.</a:t>
                      </a:r>
                      <a:r>
                        <a:rPr sz="8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Middle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196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1.1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Lt.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Inferior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228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1.3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C.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Inferior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thyroid</a:t>
                      </a:r>
                      <a:r>
                        <a:rPr sz="800" spc="-6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&gt;3000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16.6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694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Femoral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vein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180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4" name="object 12">
            <a:extLst>
              <a:ext uri="{FF2B5EF4-FFF2-40B4-BE49-F238E27FC236}">
                <a16:creationId xmlns:a16="http://schemas.microsoft.com/office/drawing/2014/main" id="{ED4C0796-3726-EF0C-E868-C11A3A11D008}"/>
              </a:ext>
            </a:extLst>
          </p:cNvPr>
          <p:cNvSpPr txBox="1"/>
          <p:nvPr/>
        </p:nvSpPr>
        <p:spPr>
          <a:xfrm>
            <a:off x="3684953" y="7608950"/>
            <a:ext cx="371602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latin typeface="Calibri"/>
                <a:cs typeface="Calibri"/>
              </a:rPr>
              <a:t>Table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1: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Parathyroid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venous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sampling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–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localizing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lesion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lower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part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of</a:t>
            </a:r>
            <a:r>
              <a:rPr sz="800" dirty="0">
                <a:latin typeface="Calibri"/>
                <a:cs typeface="Calibri"/>
              </a:rPr>
              <a:t> thyroid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bed.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Central: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peripheral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iPTH</a:t>
            </a:r>
            <a:r>
              <a:rPr sz="800" spc="-20" dirty="0">
                <a:latin typeface="Calibri"/>
                <a:cs typeface="Calibri"/>
              </a:rPr>
              <a:t> 16.6</a:t>
            </a:r>
            <a:endParaRPr sz="800" dirty="0">
              <a:latin typeface="Calibri"/>
              <a:cs typeface="Calibri"/>
            </a:endParaRPr>
          </a:p>
        </p:txBody>
      </p:sp>
      <p:graphicFrame>
        <p:nvGraphicFramePr>
          <p:cNvPr id="27" name="object 13">
            <a:extLst>
              <a:ext uri="{FF2B5EF4-FFF2-40B4-BE49-F238E27FC236}">
                <a16:creationId xmlns:a16="http://schemas.microsoft.com/office/drawing/2014/main" id="{B5924F8A-F3E1-D9F1-71FE-E88709DA4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795526"/>
              </p:ext>
            </p:extLst>
          </p:nvPr>
        </p:nvGraphicFramePr>
        <p:xfrm>
          <a:off x="3706390" y="8051808"/>
          <a:ext cx="2623385" cy="6400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44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8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8315">
                <a:tc gridSpan="2">
                  <a:txBody>
                    <a:bodyPr/>
                    <a:lstStyle/>
                    <a:p>
                      <a:pPr marL="7404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ntra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operative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iPTH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</a:rPr>
                        <a:t>65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pg/mL)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51"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Basal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232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315">
                <a:tc>
                  <a:txBody>
                    <a:bodyPr/>
                    <a:lstStyle/>
                    <a:p>
                      <a:pPr marR="3683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min</a:t>
                      </a:r>
                      <a:endParaRPr sz="80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212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951"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min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R="3492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sz="8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cell3D prstMaterial="dkEdge">
                      <a:bevel prst="coolSlan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" name="object 16">
            <a:extLst>
              <a:ext uri="{FF2B5EF4-FFF2-40B4-BE49-F238E27FC236}">
                <a16:creationId xmlns:a16="http://schemas.microsoft.com/office/drawing/2014/main" id="{77D22CC3-75C1-611D-2E92-8DDB040F5A91}"/>
              </a:ext>
            </a:extLst>
          </p:cNvPr>
          <p:cNvSpPr txBox="1"/>
          <p:nvPr/>
        </p:nvSpPr>
        <p:spPr>
          <a:xfrm>
            <a:off x="3551966" y="8751698"/>
            <a:ext cx="3780906" cy="164327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0"/>
              </a:spcBef>
            </a:pPr>
            <a:r>
              <a:rPr sz="1000" dirty="0">
                <a:solidFill>
                  <a:srgbClr val="FF0000"/>
                </a:solidFill>
                <a:cs typeface="Calibri"/>
              </a:rPr>
              <a:t>Discussion</a:t>
            </a:r>
            <a:r>
              <a:rPr sz="1000" spc="-55" dirty="0">
                <a:solidFill>
                  <a:srgbClr val="FF0000"/>
                </a:solidFill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cs typeface="Calibri"/>
              </a:rPr>
              <a:t>&amp;</a:t>
            </a:r>
            <a:r>
              <a:rPr sz="1000" spc="-35" dirty="0">
                <a:solidFill>
                  <a:srgbClr val="FF0000"/>
                </a:solidFill>
                <a:cs typeface="Calibri"/>
              </a:rPr>
              <a:t> </a:t>
            </a:r>
            <a:r>
              <a:rPr sz="1000" spc="-10" dirty="0">
                <a:solidFill>
                  <a:srgbClr val="FF0000"/>
                </a:solidFill>
                <a:cs typeface="Calibri"/>
              </a:rPr>
              <a:t>conclusion</a:t>
            </a:r>
            <a:endParaRPr sz="1000" dirty="0">
              <a:solidFill>
                <a:srgbClr val="FF0000"/>
              </a:solidFill>
              <a:cs typeface="Calibri"/>
            </a:endParaRPr>
          </a:p>
          <a:p>
            <a:pPr marL="184150" marR="508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000" dirty="0">
                <a:cs typeface="Calibri"/>
              </a:rPr>
              <a:t>Parathyroid</a:t>
            </a:r>
            <a:r>
              <a:rPr sz="1000" spc="240" dirty="0">
                <a:cs typeface="Calibri"/>
              </a:rPr>
              <a:t> </a:t>
            </a:r>
            <a:r>
              <a:rPr sz="1000" dirty="0">
                <a:cs typeface="Calibri"/>
              </a:rPr>
              <a:t>venous</a:t>
            </a:r>
            <a:r>
              <a:rPr sz="1000" spc="220" dirty="0">
                <a:cs typeface="Calibri"/>
              </a:rPr>
              <a:t> </a:t>
            </a:r>
            <a:r>
              <a:rPr sz="1000" dirty="0">
                <a:cs typeface="Calibri"/>
              </a:rPr>
              <a:t>sampling</a:t>
            </a:r>
            <a:r>
              <a:rPr sz="1000" spc="240" dirty="0">
                <a:cs typeface="Calibri"/>
              </a:rPr>
              <a:t> </a:t>
            </a:r>
            <a:r>
              <a:rPr sz="1000" dirty="0">
                <a:cs typeface="Calibri"/>
              </a:rPr>
              <a:t>is</a:t>
            </a:r>
            <a:r>
              <a:rPr sz="1000" spc="235" dirty="0">
                <a:cs typeface="Calibri"/>
              </a:rPr>
              <a:t> </a:t>
            </a:r>
            <a:r>
              <a:rPr sz="1000" dirty="0">
                <a:cs typeface="Calibri"/>
              </a:rPr>
              <a:t>an</a:t>
            </a:r>
            <a:r>
              <a:rPr sz="1000" spc="240" dirty="0">
                <a:cs typeface="Calibri"/>
              </a:rPr>
              <a:t> </a:t>
            </a:r>
            <a:r>
              <a:rPr sz="1000" dirty="0">
                <a:cs typeface="Calibri"/>
              </a:rPr>
              <a:t>effective</a:t>
            </a:r>
            <a:r>
              <a:rPr sz="1000" spc="245" dirty="0">
                <a:cs typeface="Calibri"/>
              </a:rPr>
              <a:t> </a:t>
            </a:r>
            <a:r>
              <a:rPr sz="1000" dirty="0">
                <a:cs typeface="Calibri"/>
              </a:rPr>
              <a:t>tool</a:t>
            </a:r>
            <a:r>
              <a:rPr sz="1000" spc="235" dirty="0">
                <a:cs typeface="Calibri"/>
              </a:rPr>
              <a:t> </a:t>
            </a:r>
            <a:r>
              <a:rPr sz="1000" spc="-25" dirty="0">
                <a:cs typeface="Calibri"/>
              </a:rPr>
              <a:t>in </a:t>
            </a:r>
            <a:r>
              <a:rPr sz="1000" dirty="0">
                <a:cs typeface="Calibri"/>
              </a:rPr>
              <a:t>the</a:t>
            </a:r>
            <a:r>
              <a:rPr sz="1000" spc="155" dirty="0">
                <a:cs typeface="Calibri"/>
              </a:rPr>
              <a:t> </a:t>
            </a:r>
            <a:r>
              <a:rPr sz="1000" dirty="0">
                <a:cs typeface="Calibri"/>
              </a:rPr>
              <a:t>evaluation</a:t>
            </a:r>
            <a:r>
              <a:rPr sz="1000" spc="160" dirty="0">
                <a:cs typeface="Calibri"/>
              </a:rPr>
              <a:t> </a:t>
            </a:r>
            <a:r>
              <a:rPr sz="1000" dirty="0">
                <a:cs typeface="Calibri"/>
              </a:rPr>
              <a:t>of</a:t>
            </a:r>
            <a:r>
              <a:rPr sz="1000" spc="155" dirty="0">
                <a:cs typeface="Calibri"/>
              </a:rPr>
              <a:t> </a:t>
            </a:r>
            <a:r>
              <a:rPr sz="1000" dirty="0">
                <a:cs typeface="Calibri"/>
              </a:rPr>
              <a:t>parathyroid</a:t>
            </a:r>
            <a:r>
              <a:rPr sz="1000" spc="165" dirty="0">
                <a:cs typeface="Calibri"/>
              </a:rPr>
              <a:t> </a:t>
            </a:r>
            <a:r>
              <a:rPr sz="1000" dirty="0">
                <a:cs typeface="Calibri"/>
              </a:rPr>
              <a:t>adenoma,</a:t>
            </a:r>
            <a:r>
              <a:rPr sz="1000" spc="155" dirty="0">
                <a:cs typeface="Calibri"/>
              </a:rPr>
              <a:t> </a:t>
            </a:r>
            <a:r>
              <a:rPr sz="1000" spc="-10" dirty="0">
                <a:cs typeface="Calibri"/>
              </a:rPr>
              <a:t>particularly</a:t>
            </a:r>
            <a:r>
              <a:rPr lang="en-US" sz="1000" spc="-10" dirty="0">
                <a:cs typeface="Calibri"/>
              </a:rPr>
              <a:t> </a:t>
            </a:r>
            <a:r>
              <a:rPr sz="1000" dirty="0">
                <a:cs typeface="Calibri"/>
              </a:rPr>
              <a:t>in</a:t>
            </a:r>
            <a:r>
              <a:rPr sz="1000" spc="245" dirty="0">
                <a:cs typeface="Calibri"/>
              </a:rPr>
              <a:t> </a:t>
            </a:r>
            <a:r>
              <a:rPr sz="1000" dirty="0">
                <a:cs typeface="Calibri"/>
              </a:rPr>
              <a:t>the</a:t>
            </a:r>
            <a:r>
              <a:rPr sz="1000" spc="235" dirty="0">
                <a:cs typeface="Calibri"/>
              </a:rPr>
              <a:t> </a:t>
            </a:r>
            <a:r>
              <a:rPr sz="1000" dirty="0">
                <a:cs typeface="Calibri"/>
              </a:rPr>
              <a:t>setting</a:t>
            </a:r>
            <a:r>
              <a:rPr sz="1000" spc="235" dirty="0">
                <a:cs typeface="Calibri"/>
              </a:rPr>
              <a:t> </a:t>
            </a:r>
            <a:r>
              <a:rPr sz="1000" dirty="0">
                <a:cs typeface="Calibri"/>
              </a:rPr>
              <a:t>of</a:t>
            </a:r>
            <a:r>
              <a:rPr sz="1000" spc="240" dirty="0">
                <a:cs typeface="Calibri"/>
              </a:rPr>
              <a:t> </a:t>
            </a:r>
            <a:r>
              <a:rPr sz="1000" dirty="0">
                <a:cs typeface="Calibri"/>
              </a:rPr>
              <a:t>hyperparathyroidism</a:t>
            </a:r>
            <a:r>
              <a:rPr sz="1000" spc="240" dirty="0">
                <a:cs typeface="Calibri"/>
              </a:rPr>
              <a:t> </a:t>
            </a:r>
            <a:r>
              <a:rPr sz="1000" dirty="0">
                <a:cs typeface="Calibri"/>
              </a:rPr>
              <a:t>and</a:t>
            </a:r>
            <a:r>
              <a:rPr sz="1000" spc="245" dirty="0">
                <a:cs typeface="Calibri"/>
              </a:rPr>
              <a:t> </a:t>
            </a:r>
            <a:r>
              <a:rPr sz="1000" spc="-10" dirty="0">
                <a:cs typeface="Calibri"/>
              </a:rPr>
              <a:t>negative non-invasive</a:t>
            </a:r>
            <a:r>
              <a:rPr sz="1000" dirty="0">
                <a:cs typeface="Calibri"/>
              </a:rPr>
              <a:t> </a:t>
            </a:r>
            <a:r>
              <a:rPr sz="1000" spc="-10" dirty="0">
                <a:cs typeface="Calibri"/>
              </a:rPr>
              <a:t>imaging.</a:t>
            </a:r>
            <a:endParaRPr sz="1000" dirty="0">
              <a:cs typeface="Calibri"/>
            </a:endParaRPr>
          </a:p>
          <a:p>
            <a:pPr marL="184150" marR="508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000" dirty="0">
                <a:cs typeface="Calibri"/>
              </a:rPr>
              <a:t>It</a:t>
            </a:r>
            <a:r>
              <a:rPr sz="1000" spc="114" dirty="0">
                <a:cs typeface="Calibri"/>
              </a:rPr>
              <a:t>  </a:t>
            </a:r>
            <a:r>
              <a:rPr sz="1000" dirty="0">
                <a:cs typeface="Calibri"/>
              </a:rPr>
              <a:t>is</a:t>
            </a:r>
            <a:r>
              <a:rPr sz="1000" spc="120" dirty="0">
                <a:cs typeface="Calibri"/>
              </a:rPr>
              <a:t>  </a:t>
            </a:r>
            <a:r>
              <a:rPr sz="1000" dirty="0">
                <a:cs typeface="Calibri"/>
              </a:rPr>
              <a:t>a</a:t>
            </a:r>
            <a:r>
              <a:rPr sz="1000" spc="120" dirty="0">
                <a:cs typeface="Calibri"/>
              </a:rPr>
              <a:t>  </a:t>
            </a:r>
            <a:r>
              <a:rPr sz="1000" dirty="0">
                <a:cs typeface="Calibri"/>
              </a:rPr>
              <a:t>diagnostic</a:t>
            </a:r>
            <a:r>
              <a:rPr sz="1000" spc="114" dirty="0">
                <a:cs typeface="Calibri"/>
              </a:rPr>
              <a:t>  </a:t>
            </a:r>
            <a:r>
              <a:rPr sz="1000" dirty="0">
                <a:cs typeface="Calibri"/>
              </a:rPr>
              <a:t>tool</a:t>
            </a:r>
            <a:r>
              <a:rPr sz="1000" spc="120" dirty="0">
                <a:cs typeface="Calibri"/>
              </a:rPr>
              <a:t>  </a:t>
            </a:r>
            <a:r>
              <a:rPr sz="1000" dirty="0">
                <a:cs typeface="Calibri"/>
              </a:rPr>
              <a:t>that</a:t>
            </a:r>
            <a:r>
              <a:rPr sz="1000" spc="120" dirty="0">
                <a:cs typeface="Calibri"/>
              </a:rPr>
              <a:t>  </a:t>
            </a:r>
            <a:r>
              <a:rPr sz="1000" dirty="0">
                <a:cs typeface="Calibri"/>
              </a:rPr>
              <a:t>should</a:t>
            </a:r>
            <a:r>
              <a:rPr sz="1000" spc="114" dirty="0">
                <a:cs typeface="Calibri"/>
              </a:rPr>
              <a:t>  </a:t>
            </a:r>
            <a:r>
              <a:rPr sz="1000" dirty="0">
                <a:cs typeface="Calibri"/>
              </a:rPr>
              <a:t>definitely</a:t>
            </a:r>
            <a:r>
              <a:rPr sz="1000" spc="125" dirty="0">
                <a:cs typeface="Calibri"/>
              </a:rPr>
              <a:t>  </a:t>
            </a:r>
            <a:r>
              <a:rPr sz="1000" spc="-25" dirty="0">
                <a:cs typeface="Calibri"/>
              </a:rPr>
              <a:t>be </a:t>
            </a:r>
            <a:r>
              <a:rPr sz="1000" dirty="0">
                <a:cs typeface="Calibri"/>
              </a:rPr>
              <a:t>considered</a:t>
            </a:r>
            <a:r>
              <a:rPr sz="1000" spc="285" dirty="0">
                <a:cs typeface="Calibri"/>
              </a:rPr>
              <a:t>  </a:t>
            </a:r>
            <a:r>
              <a:rPr sz="1000" dirty="0">
                <a:cs typeface="Calibri"/>
              </a:rPr>
              <a:t>in</a:t>
            </a:r>
            <a:r>
              <a:rPr sz="1000" spc="285" dirty="0">
                <a:cs typeface="Calibri"/>
              </a:rPr>
              <a:t>  </a:t>
            </a:r>
            <a:r>
              <a:rPr sz="1000" dirty="0">
                <a:cs typeface="Calibri"/>
              </a:rPr>
              <a:t>the</a:t>
            </a:r>
            <a:r>
              <a:rPr sz="1000" spc="285" dirty="0">
                <a:cs typeface="Calibri"/>
              </a:rPr>
              <a:t>  </a:t>
            </a:r>
            <a:r>
              <a:rPr sz="1000" dirty="0">
                <a:cs typeface="Calibri"/>
              </a:rPr>
              <a:t>identification</a:t>
            </a:r>
            <a:r>
              <a:rPr sz="1000" spc="285" dirty="0">
                <a:cs typeface="Calibri"/>
              </a:rPr>
              <a:t>  </a:t>
            </a:r>
            <a:r>
              <a:rPr sz="1000" dirty="0">
                <a:cs typeface="Calibri"/>
              </a:rPr>
              <a:t>of</a:t>
            </a:r>
            <a:r>
              <a:rPr sz="1000" spc="280" dirty="0">
                <a:cs typeface="Calibri"/>
              </a:rPr>
              <a:t>  </a:t>
            </a:r>
            <a:r>
              <a:rPr sz="1000" spc="-10" dirty="0">
                <a:cs typeface="Calibri"/>
              </a:rPr>
              <a:t>unlocalized </a:t>
            </a:r>
            <a:r>
              <a:rPr sz="1000" dirty="0">
                <a:cs typeface="Calibri"/>
              </a:rPr>
              <a:t>adenoma</a:t>
            </a:r>
            <a:r>
              <a:rPr sz="1000" spc="90" dirty="0">
                <a:cs typeface="Calibri"/>
              </a:rPr>
              <a:t> </a:t>
            </a:r>
            <a:r>
              <a:rPr sz="1000" dirty="0">
                <a:cs typeface="Calibri"/>
              </a:rPr>
              <a:t>owing</a:t>
            </a:r>
            <a:r>
              <a:rPr sz="1000" spc="100" dirty="0">
                <a:cs typeface="Calibri"/>
              </a:rPr>
              <a:t> </a:t>
            </a:r>
            <a:r>
              <a:rPr sz="1000" dirty="0">
                <a:cs typeface="Calibri"/>
              </a:rPr>
              <a:t>to</a:t>
            </a:r>
            <a:r>
              <a:rPr sz="1000" spc="95" dirty="0">
                <a:cs typeface="Calibri"/>
              </a:rPr>
              <a:t> </a:t>
            </a:r>
            <a:r>
              <a:rPr sz="1000" dirty="0">
                <a:cs typeface="Calibri"/>
              </a:rPr>
              <a:t>its</a:t>
            </a:r>
            <a:r>
              <a:rPr sz="1000" spc="105" dirty="0">
                <a:cs typeface="Calibri"/>
              </a:rPr>
              <a:t> </a:t>
            </a:r>
            <a:r>
              <a:rPr sz="1000" dirty="0">
                <a:cs typeface="Calibri"/>
              </a:rPr>
              <a:t>potential</a:t>
            </a:r>
            <a:r>
              <a:rPr sz="1000" spc="100" dirty="0">
                <a:cs typeface="Calibri"/>
              </a:rPr>
              <a:t> </a:t>
            </a:r>
            <a:r>
              <a:rPr sz="1000" dirty="0">
                <a:cs typeface="Calibri"/>
              </a:rPr>
              <a:t>to</a:t>
            </a:r>
            <a:r>
              <a:rPr sz="1000" spc="105" dirty="0">
                <a:cs typeface="Calibri"/>
              </a:rPr>
              <a:t> </a:t>
            </a:r>
            <a:r>
              <a:rPr sz="1000" dirty="0">
                <a:cs typeface="Calibri"/>
              </a:rPr>
              <a:t>prevent</a:t>
            </a:r>
            <a:r>
              <a:rPr sz="1000" spc="110" dirty="0">
                <a:cs typeface="Calibri"/>
              </a:rPr>
              <a:t> </a:t>
            </a:r>
            <a:r>
              <a:rPr sz="1000" spc="-10" dirty="0">
                <a:cs typeface="Calibri"/>
              </a:rPr>
              <a:t>repeated surgeries.</a:t>
            </a:r>
            <a:endParaRPr sz="1000" dirty="0">
              <a:cs typeface="Calibri"/>
            </a:endParaRPr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95F19051-C62C-621A-BD08-55728DC90970}"/>
              </a:ext>
            </a:extLst>
          </p:cNvPr>
          <p:cNvSpPr txBox="1"/>
          <p:nvPr/>
        </p:nvSpPr>
        <p:spPr>
          <a:xfrm>
            <a:off x="176512" y="9611219"/>
            <a:ext cx="3363075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10" dirty="0">
                <a:latin typeface="Calibri"/>
                <a:cs typeface="Calibri"/>
              </a:rPr>
              <a:t>References:</a:t>
            </a:r>
            <a:endParaRPr sz="800" dirty="0">
              <a:latin typeface="Calibri"/>
              <a:cs typeface="Calibri"/>
            </a:endParaRPr>
          </a:p>
          <a:p>
            <a:pPr marL="12700" marR="5080" indent="-3810">
              <a:lnSpc>
                <a:spcPct val="100000"/>
              </a:lnSpc>
              <a:buSzPct val="90000"/>
              <a:buAutoNum type="arabicPeriod"/>
              <a:tabLst>
                <a:tab pos="107314" algn="l"/>
              </a:tabLst>
            </a:pPr>
            <a:r>
              <a:rPr sz="800" dirty="0">
                <a:latin typeface="Calibri"/>
                <a:cs typeface="Calibri"/>
              </a:rPr>
              <a:t>	Taslakian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Trerotola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Sacks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Oklu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Deipolyi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A.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Essentials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of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Parathyroid </a:t>
            </a:r>
            <a:r>
              <a:rPr sz="800" dirty="0">
                <a:latin typeface="Calibri"/>
                <a:cs typeface="Calibri"/>
              </a:rPr>
              <a:t>Hormone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Venous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Sampling.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Cardiovasc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Intervent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Radiol.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2017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Jan;40(1):9–</a:t>
            </a:r>
            <a:r>
              <a:rPr sz="800" spc="-25" dirty="0">
                <a:latin typeface="Calibri"/>
                <a:cs typeface="Calibri"/>
              </a:rPr>
              <a:t>21.</a:t>
            </a:r>
            <a:endParaRPr sz="800" dirty="0">
              <a:latin typeface="Calibri"/>
              <a:cs typeface="Calibri"/>
            </a:endParaRPr>
          </a:p>
          <a:p>
            <a:pPr marL="12700" marR="73025" indent="-2540">
              <a:lnSpc>
                <a:spcPct val="100000"/>
              </a:lnSpc>
              <a:buSzPct val="90000"/>
              <a:buAutoNum type="arabicPeriod"/>
              <a:tabLst>
                <a:tab pos="108585" algn="l"/>
              </a:tabLst>
            </a:pPr>
            <a:r>
              <a:rPr sz="800" dirty="0">
                <a:latin typeface="Calibri"/>
                <a:cs typeface="Calibri"/>
              </a:rPr>
              <a:t>	Marcus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R. </a:t>
            </a:r>
            <a:r>
              <a:rPr sz="800" spc="-10" dirty="0">
                <a:latin typeface="Calibri"/>
                <a:cs typeface="Calibri"/>
              </a:rPr>
              <a:t>Parathyroid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venous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sampling: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indications,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techniques,</a:t>
            </a:r>
            <a:r>
              <a:rPr sz="800" dirty="0">
                <a:latin typeface="Calibri"/>
                <a:cs typeface="Calibri"/>
              </a:rPr>
              <a:t> and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outcomes.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0" dirty="0">
                <a:latin typeface="Calibri"/>
                <a:cs typeface="Calibri"/>
              </a:rPr>
              <a:t>J</a:t>
            </a:r>
            <a:r>
              <a:rPr sz="800" dirty="0">
                <a:latin typeface="Calibri"/>
                <a:cs typeface="Calibri"/>
              </a:rPr>
              <a:t> Vasc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Interv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Radiol.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2015 Feb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1;26(2):S176–</a:t>
            </a:r>
            <a:r>
              <a:rPr sz="800" spc="-25" dirty="0">
                <a:latin typeface="Calibri"/>
                <a:cs typeface="Calibri"/>
              </a:rPr>
              <a:t>7</a:t>
            </a:r>
            <a:r>
              <a:rPr sz="1000" spc="-25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9E590547-4CEA-168E-89C5-22D1AF87F017}"/>
              </a:ext>
            </a:extLst>
          </p:cNvPr>
          <p:cNvSpPr txBox="1"/>
          <p:nvPr/>
        </p:nvSpPr>
        <p:spPr>
          <a:xfrm>
            <a:off x="6426086" y="8216942"/>
            <a:ext cx="11127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dirty="0">
                <a:latin typeface="Calibri"/>
                <a:cs typeface="Calibri"/>
              </a:rPr>
              <a:t>Table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2: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Intra-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operative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PTH</a:t>
            </a:r>
            <a:r>
              <a:rPr sz="800" spc="-10" dirty="0">
                <a:latin typeface="Calibri"/>
                <a:cs typeface="Calibri"/>
              </a:rPr>
              <a:t> sampling</a:t>
            </a:r>
            <a:endParaRPr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5511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800</TotalTime>
  <Words>390</Words>
  <Application>Microsoft Office PowerPoint</Application>
  <PresentationFormat>Custom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Kelley Price</cp:lastModifiedBy>
  <cp:revision>50</cp:revision>
  <cp:lastPrinted>2026-09-28T15:28:46Z</cp:lastPrinted>
  <dcterms:created xsi:type="dcterms:W3CDTF">2020-10-09T21:15:01Z</dcterms:created>
  <dcterms:modified xsi:type="dcterms:W3CDTF">2026-10-28T19:20:44Z</dcterms:modified>
</cp:coreProperties>
</file>